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7"/>
  </p:notesMasterIdLst>
  <p:sldIdLst>
    <p:sldId id="256" r:id="rId3"/>
    <p:sldId id="265" r:id="rId4"/>
    <p:sldId id="260" r:id="rId5"/>
    <p:sldId id="280" r:id="rId6"/>
    <p:sldId id="281" r:id="rId8"/>
    <p:sldId id="261" r:id="rId9"/>
    <p:sldId id="282" r:id="rId10"/>
    <p:sldId id="290" r:id="rId11"/>
    <p:sldId id="274" r:id="rId12"/>
    <p:sldId id="262" r:id="rId13"/>
    <p:sldId id="275" r:id="rId14"/>
    <p:sldId id="296" r:id="rId15"/>
    <p:sldId id="297" r:id="rId16"/>
    <p:sldId id="299" r:id="rId17"/>
    <p:sldId id="277" r:id="rId18"/>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5" d="100"/>
          <a:sy n="85" d="100"/>
        </p:scale>
        <p:origin x="590"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notesMaster" Target="notesMasters/notesMaster1.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1" Type="http://schemas.openxmlformats.org/officeDocument/2006/relationships/tableStyles" Target="tableStyles.xml"/><Relationship Id="rId20" Type="http://schemas.openxmlformats.org/officeDocument/2006/relationships/viewProps" Target="viewProps.xml"/><Relationship Id="rId2" Type="http://schemas.openxmlformats.org/officeDocument/2006/relationships/theme" Target="theme/theme1.xml"/><Relationship Id="rId19" Type="http://schemas.openxmlformats.org/officeDocument/2006/relationships/presProps" Target="presProps.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EFD42F7-718C-4B98-AAEC-167E6DDD60A7}" type="datetimeFigureOut">
              <a:rPr lang="en-US" smtClean="0"/>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1B2AA4F-B828-4D7C-AFD3-893933DAFCB4}" type="slidenum">
              <a:rPr lang="en-US" smtClean="0"/>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Slide Image Placeholder 1"/>
          <p:cNvSpPr/>
          <p:nvPr>
            <p:ph type="sldImg" idx="2"/>
          </p:nvPr>
        </p:nvSpPr>
        <p:spPr/>
      </p:sp>
      <p:sp>
        <p:nvSpPr>
          <p:cNvPr id="3" name="Text Placeholder 2"/>
          <p:cNvSpPr/>
          <p:nvPr>
            <p:ph type="body" idx="3"/>
          </p:nvPr>
        </p:nvSpPr>
        <p:spPr/>
        <p:txBody>
          <a:bodyPr/>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Slide Image Placeholder 1"/>
          <p:cNvSpPr/>
          <p:nvPr>
            <p:ph type="sldImg" idx="2"/>
          </p:nvPr>
        </p:nvSpPr>
        <p:spPr/>
      </p:sp>
      <p:sp>
        <p:nvSpPr>
          <p:cNvPr id="3" name="Text Placeholder 2"/>
          <p:cNvSpPr/>
          <p:nvPr>
            <p:ph type="body" idx="3"/>
          </p:nvPr>
        </p:nvSpPr>
        <p:spPr/>
        <p:txBody>
          <a:bodyPr/>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Slide Image Placeholder 1"/>
          <p:cNvSpPr/>
          <p:nvPr>
            <p:ph type="sldImg" idx="2"/>
          </p:nvPr>
        </p:nvSpPr>
        <p:spPr/>
      </p:sp>
      <p:sp>
        <p:nvSpPr>
          <p:cNvPr id="3" name="Text Placeholder 2"/>
          <p:cNvSpPr/>
          <p:nvPr>
            <p:ph type="body" idx="3"/>
          </p:nvPr>
        </p:nvSpPr>
        <p:spPr/>
        <p:txBody>
          <a:bodyPr/>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Slide Image Placeholder 1"/>
          <p:cNvSpPr/>
          <p:nvPr>
            <p:ph type="sldImg" idx="2"/>
          </p:nvPr>
        </p:nvSpPr>
        <p:spPr/>
      </p:sp>
      <p:sp>
        <p:nvSpPr>
          <p:cNvPr id="3" name="Text Placeholder 2"/>
          <p:cNvSpPr/>
          <p:nvPr>
            <p:ph type="body" idx="3"/>
          </p:nvPr>
        </p:nvSpPr>
        <p:spPr/>
        <p:txBody>
          <a:bodyPr/>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hasCustomPrompt="1"/>
          </p:nvPr>
        </p:nvSpPr>
        <p:spPr>
          <a:xfrm>
            <a:off x="1524000" y="1122363"/>
            <a:ext cx="9144000" cy="2387600"/>
          </a:xfrm>
        </p:spPr>
        <p:txBody>
          <a:bodyPr anchor="b"/>
          <a:lstStyle>
            <a:lvl1pPr algn="ctr">
              <a:defRPr sz="6000"/>
            </a:lvl1pPr>
          </a:lstStyle>
          <a:p>
            <a:r>
              <a:rPr lang="tr-TR"/>
              <a:t>Asıl başlık stili için tıklatın</a:t>
            </a:r>
            <a:endParaRPr lang="tr-TR"/>
          </a:p>
        </p:txBody>
      </p:sp>
      <p:sp>
        <p:nvSpPr>
          <p:cNvPr id="3" name="Alt Başlık 2"/>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tıklatın</a:t>
            </a:r>
            <a:endParaRPr lang="tr-TR"/>
          </a:p>
        </p:txBody>
      </p:sp>
      <p:sp>
        <p:nvSpPr>
          <p:cNvPr id="4" name="Veri Yer Tutucusu 3"/>
          <p:cNvSpPr>
            <a:spLocks noGrp="1"/>
          </p:cNvSpPr>
          <p:nvPr>
            <p:ph type="dt" sz="half" idx="10"/>
          </p:nvPr>
        </p:nvSpPr>
        <p:spPr/>
        <p:txBody>
          <a:bodyPr/>
          <a:lstStyle/>
          <a:p>
            <a:fld id="{C5910527-D3C1-469C-B95C-F1C6D4A02319}" type="datetimeFigureOut">
              <a:rPr lang="tr-TR" smtClean="0"/>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3844F6C-5568-40AB-ABCB-1F6CB381DA90}" type="slidenum">
              <a:rPr lang="tr-TR" smtClean="0"/>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hasCustomPrompt="1"/>
          </p:nvPr>
        </p:nvSpPr>
        <p:spPr/>
        <p:txBody>
          <a:bodyPr/>
          <a:lstStyle/>
          <a:p>
            <a:r>
              <a:rPr lang="tr-TR"/>
              <a:t>Asıl başlık stili için tıklatın</a:t>
            </a:r>
            <a:endParaRPr lang="tr-TR"/>
          </a:p>
        </p:txBody>
      </p:sp>
      <p:sp>
        <p:nvSpPr>
          <p:cNvPr id="3" name="Dikey Metin Yer Tutucusu 2"/>
          <p:cNvSpPr>
            <a:spLocks noGrp="1"/>
          </p:cNvSpPr>
          <p:nvPr>
            <p:ph type="body" orient="vert" idx="1" hasCustomPrompt="1"/>
          </p:nvPr>
        </p:nvSpPr>
        <p:spPr/>
        <p:txBody>
          <a:bodyPr vert="eaVert"/>
          <a:lstStyle/>
          <a:p>
            <a:pPr lvl="0"/>
            <a:r>
              <a:rPr lang="tr-TR"/>
              <a:t>Asıl metin stillerini düzenlemek için tıklatın</a:t>
            </a:r>
            <a:endParaRPr lang="tr-TR"/>
          </a:p>
          <a:p>
            <a:pPr lvl="1"/>
            <a:r>
              <a:rPr lang="tr-TR"/>
              <a:t>İkinci düzey</a:t>
            </a:r>
            <a:endParaRPr lang="tr-TR"/>
          </a:p>
          <a:p>
            <a:pPr lvl="2"/>
            <a:r>
              <a:rPr lang="tr-TR"/>
              <a:t>Üçüncü düzey</a:t>
            </a:r>
            <a:endParaRPr lang="tr-TR"/>
          </a:p>
          <a:p>
            <a:pPr lvl="3"/>
            <a:r>
              <a:rPr lang="tr-TR"/>
              <a:t>Dördüncü düzey</a:t>
            </a:r>
            <a:endParaRPr lang="tr-TR"/>
          </a:p>
          <a:p>
            <a:pPr lvl="4"/>
            <a:r>
              <a:rPr lang="tr-TR"/>
              <a:t>Beşinci düzey</a:t>
            </a:r>
            <a:endParaRPr lang="tr-TR"/>
          </a:p>
        </p:txBody>
      </p:sp>
      <p:sp>
        <p:nvSpPr>
          <p:cNvPr id="4" name="Veri Yer Tutucusu 3"/>
          <p:cNvSpPr>
            <a:spLocks noGrp="1"/>
          </p:cNvSpPr>
          <p:nvPr>
            <p:ph type="dt" sz="half" idx="10"/>
          </p:nvPr>
        </p:nvSpPr>
        <p:spPr/>
        <p:txBody>
          <a:bodyPr/>
          <a:lstStyle/>
          <a:p>
            <a:fld id="{C5910527-D3C1-469C-B95C-F1C6D4A02319}" type="datetimeFigureOut">
              <a:rPr lang="tr-TR" smtClean="0"/>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3844F6C-5568-40AB-ABCB-1F6CB381DA90}" type="slidenum">
              <a:rPr lang="tr-TR" smtClean="0"/>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hasCustomPrompt="1"/>
          </p:nvPr>
        </p:nvSpPr>
        <p:spPr>
          <a:xfrm>
            <a:off x="8724900" y="365125"/>
            <a:ext cx="2628900" cy="5811838"/>
          </a:xfrm>
        </p:spPr>
        <p:txBody>
          <a:bodyPr vert="eaVert"/>
          <a:lstStyle/>
          <a:p>
            <a:r>
              <a:rPr lang="tr-TR"/>
              <a:t>Asıl başlık stili için tıklatın</a:t>
            </a:r>
            <a:endParaRPr lang="tr-TR"/>
          </a:p>
        </p:txBody>
      </p:sp>
      <p:sp>
        <p:nvSpPr>
          <p:cNvPr id="3" name="Dikey Metin Yer Tutucusu 2"/>
          <p:cNvSpPr>
            <a:spLocks noGrp="1"/>
          </p:cNvSpPr>
          <p:nvPr>
            <p:ph type="body" orient="vert" idx="1" hasCustomPrompt="1"/>
          </p:nvPr>
        </p:nvSpPr>
        <p:spPr>
          <a:xfrm>
            <a:off x="838200" y="365125"/>
            <a:ext cx="7734300" cy="5811838"/>
          </a:xfrm>
        </p:spPr>
        <p:txBody>
          <a:bodyPr vert="eaVert"/>
          <a:lstStyle/>
          <a:p>
            <a:pPr lvl="0"/>
            <a:r>
              <a:rPr lang="tr-TR"/>
              <a:t>Asıl metin stillerini düzenlemek için tıklatın</a:t>
            </a:r>
            <a:endParaRPr lang="tr-TR"/>
          </a:p>
          <a:p>
            <a:pPr lvl="1"/>
            <a:r>
              <a:rPr lang="tr-TR"/>
              <a:t>İkinci düzey</a:t>
            </a:r>
            <a:endParaRPr lang="tr-TR"/>
          </a:p>
          <a:p>
            <a:pPr lvl="2"/>
            <a:r>
              <a:rPr lang="tr-TR"/>
              <a:t>Üçüncü düzey</a:t>
            </a:r>
            <a:endParaRPr lang="tr-TR"/>
          </a:p>
          <a:p>
            <a:pPr lvl="3"/>
            <a:r>
              <a:rPr lang="tr-TR"/>
              <a:t>Dördüncü düzey</a:t>
            </a:r>
            <a:endParaRPr lang="tr-TR"/>
          </a:p>
          <a:p>
            <a:pPr lvl="4"/>
            <a:r>
              <a:rPr lang="tr-TR"/>
              <a:t>Beşinci düzey</a:t>
            </a:r>
            <a:endParaRPr lang="tr-TR"/>
          </a:p>
        </p:txBody>
      </p:sp>
      <p:sp>
        <p:nvSpPr>
          <p:cNvPr id="4" name="Veri Yer Tutucusu 3"/>
          <p:cNvSpPr>
            <a:spLocks noGrp="1"/>
          </p:cNvSpPr>
          <p:nvPr>
            <p:ph type="dt" sz="half" idx="10"/>
          </p:nvPr>
        </p:nvSpPr>
        <p:spPr/>
        <p:txBody>
          <a:bodyPr/>
          <a:lstStyle/>
          <a:p>
            <a:fld id="{C5910527-D3C1-469C-B95C-F1C6D4A02319}" type="datetimeFigureOut">
              <a:rPr lang="tr-TR" smtClean="0"/>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3844F6C-5568-40AB-ABCB-1F6CB381DA90}" type="slidenum">
              <a:rPr lang="tr-TR" smtClean="0"/>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hasCustomPrompt="1"/>
          </p:nvPr>
        </p:nvSpPr>
        <p:spPr/>
        <p:txBody>
          <a:bodyPr/>
          <a:lstStyle/>
          <a:p>
            <a:r>
              <a:rPr lang="tr-TR"/>
              <a:t>Asıl başlık stili için tıklatın</a:t>
            </a:r>
            <a:endParaRPr lang="tr-TR"/>
          </a:p>
        </p:txBody>
      </p:sp>
      <p:sp>
        <p:nvSpPr>
          <p:cNvPr id="3" name="İçerik Yer Tutucusu 2"/>
          <p:cNvSpPr>
            <a:spLocks noGrp="1"/>
          </p:cNvSpPr>
          <p:nvPr>
            <p:ph idx="1" hasCustomPrompt="1"/>
          </p:nvPr>
        </p:nvSpPr>
        <p:spPr/>
        <p:txBody>
          <a:bodyPr/>
          <a:lstStyle/>
          <a:p>
            <a:pPr lvl="0"/>
            <a:r>
              <a:rPr lang="tr-TR"/>
              <a:t>Asıl metin stillerini düzenlemek için tıklatın</a:t>
            </a:r>
            <a:endParaRPr lang="tr-TR"/>
          </a:p>
          <a:p>
            <a:pPr lvl="1"/>
            <a:r>
              <a:rPr lang="tr-TR"/>
              <a:t>İkinci düzey</a:t>
            </a:r>
            <a:endParaRPr lang="tr-TR"/>
          </a:p>
          <a:p>
            <a:pPr lvl="2"/>
            <a:r>
              <a:rPr lang="tr-TR"/>
              <a:t>Üçüncü düzey</a:t>
            </a:r>
            <a:endParaRPr lang="tr-TR"/>
          </a:p>
          <a:p>
            <a:pPr lvl="3"/>
            <a:r>
              <a:rPr lang="tr-TR"/>
              <a:t>Dördüncü düzey</a:t>
            </a:r>
            <a:endParaRPr lang="tr-TR"/>
          </a:p>
          <a:p>
            <a:pPr lvl="4"/>
            <a:r>
              <a:rPr lang="tr-TR"/>
              <a:t>Beşinci düzey</a:t>
            </a:r>
            <a:endParaRPr lang="tr-TR"/>
          </a:p>
        </p:txBody>
      </p:sp>
      <p:sp>
        <p:nvSpPr>
          <p:cNvPr id="4" name="Veri Yer Tutucusu 3"/>
          <p:cNvSpPr>
            <a:spLocks noGrp="1"/>
          </p:cNvSpPr>
          <p:nvPr>
            <p:ph type="dt" sz="half" idx="10"/>
          </p:nvPr>
        </p:nvSpPr>
        <p:spPr/>
        <p:txBody>
          <a:bodyPr/>
          <a:lstStyle/>
          <a:p>
            <a:fld id="{C5910527-D3C1-469C-B95C-F1C6D4A02319}" type="datetimeFigureOut">
              <a:rPr lang="tr-TR" smtClean="0"/>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3844F6C-5568-40AB-ABCB-1F6CB381DA90}" type="slidenum">
              <a:rPr lang="tr-TR" smtClean="0"/>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hasCustomPrompt="1"/>
          </p:nvPr>
        </p:nvSpPr>
        <p:spPr>
          <a:xfrm>
            <a:off x="831850" y="1709738"/>
            <a:ext cx="10515600" cy="2852737"/>
          </a:xfrm>
        </p:spPr>
        <p:txBody>
          <a:bodyPr anchor="b"/>
          <a:lstStyle>
            <a:lvl1pPr>
              <a:defRPr sz="6000"/>
            </a:lvl1pPr>
          </a:lstStyle>
          <a:p>
            <a:r>
              <a:rPr lang="tr-TR"/>
              <a:t>Asıl başlık stili için tıklatın</a:t>
            </a:r>
            <a:endParaRPr lang="tr-TR"/>
          </a:p>
        </p:txBody>
      </p:sp>
      <p:sp>
        <p:nvSpPr>
          <p:cNvPr id="3" name="Metin Yer Tutucusu 2"/>
          <p:cNvSpPr>
            <a:spLocks noGrp="1"/>
          </p:cNvSpPr>
          <p:nvPr>
            <p:ph type="body" idx="1" hasCustomPrompt="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tıklatın</a:t>
            </a:r>
            <a:endParaRPr lang="tr-TR"/>
          </a:p>
        </p:txBody>
      </p:sp>
      <p:sp>
        <p:nvSpPr>
          <p:cNvPr id="4" name="Veri Yer Tutucusu 3"/>
          <p:cNvSpPr>
            <a:spLocks noGrp="1"/>
          </p:cNvSpPr>
          <p:nvPr>
            <p:ph type="dt" sz="half" idx="10"/>
          </p:nvPr>
        </p:nvSpPr>
        <p:spPr/>
        <p:txBody>
          <a:bodyPr/>
          <a:lstStyle/>
          <a:p>
            <a:fld id="{C5910527-D3C1-469C-B95C-F1C6D4A02319}" type="datetimeFigureOut">
              <a:rPr lang="tr-TR" smtClean="0"/>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3844F6C-5568-40AB-ABCB-1F6CB381DA90}" type="slidenum">
              <a:rPr lang="tr-TR" smtClean="0"/>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hasCustomPrompt="1"/>
          </p:nvPr>
        </p:nvSpPr>
        <p:spPr/>
        <p:txBody>
          <a:bodyPr/>
          <a:lstStyle/>
          <a:p>
            <a:r>
              <a:rPr lang="tr-TR"/>
              <a:t>Asıl başlık stili için tıklatın</a:t>
            </a:r>
            <a:endParaRPr lang="tr-TR"/>
          </a:p>
        </p:txBody>
      </p:sp>
      <p:sp>
        <p:nvSpPr>
          <p:cNvPr id="3" name="İçerik Yer Tutucusu 2"/>
          <p:cNvSpPr>
            <a:spLocks noGrp="1"/>
          </p:cNvSpPr>
          <p:nvPr>
            <p:ph sz="half" idx="1" hasCustomPrompt="1"/>
          </p:nvPr>
        </p:nvSpPr>
        <p:spPr>
          <a:xfrm>
            <a:off x="838200" y="1825625"/>
            <a:ext cx="5181600" cy="4351338"/>
          </a:xfrm>
        </p:spPr>
        <p:txBody>
          <a:bodyPr/>
          <a:lstStyle/>
          <a:p>
            <a:pPr lvl="0"/>
            <a:r>
              <a:rPr lang="tr-TR"/>
              <a:t>Asıl metin stillerini düzenlemek için tıklatın</a:t>
            </a:r>
            <a:endParaRPr lang="tr-TR"/>
          </a:p>
          <a:p>
            <a:pPr lvl="1"/>
            <a:r>
              <a:rPr lang="tr-TR"/>
              <a:t>İkinci düzey</a:t>
            </a:r>
            <a:endParaRPr lang="tr-TR"/>
          </a:p>
          <a:p>
            <a:pPr lvl="2"/>
            <a:r>
              <a:rPr lang="tr-TR"/>
              <a:t>Üçüncü düzey</a:t>
            </a:r>
            <a:endParaRPr lang="tr-TR"/>
          </a:p>
          <a:p>
            <a:pPr lvl="3"/>
            <a:r>
              <a:rPr lang="tr-TR"/>
              <a:t>Dördüncü düzey</a:t>
            </a:r>
            <a:endParaRPr lang="tr-TR"/>
          </a:p>
          <a:p>
            <a:pPr lvl="4"/>
            <a:r>
              <a:rPr lang="tr-TR"/>
              <a:t>Beşinci düzey</a:t>
            </a:r>
            <a:endParaRPr lang="tr-TR"/>
          </a:p>
        </p:txBody>
      </p:sp>
      <p:sp>
        <p:nvSpPr>
          <p:cNvPr id="4" name="İçerik Yer Tutucusu 3"/>
          <p:cNvSpPr>
            <a:spLocks noGrp="1"/>
          </p:cNvSpPr>
          <p:nvPr>
            <p:ph sz="half" idx="2" hasCustomPrompt="1"/>
          </p:nvPr>
        </p:nvSpPr>
        <p:spPr>
          <a:xfrm>
            <a:off x="6172200" y="1825625"/>
            <a:ext cx="5181600" cy="4351338"/>
          </a:xfrm>
        </p:spPr>
        <p:txBody>
          <a:bodyPr/>
          <a:lstStyle/>
          <a:p>
            <a:pPr lvl="0"/>
            <a:r>
              <a:rPr lang="tr-TR"/>
              <a:t>Asıl metin stillerini düzenlemek için tıklatın</a:t>
            </a:r>
            <a:endParaRPr lang="tr-TR"/>
          </a:p>
          <a:p>
            <a:pPr lvl="1"/>
            <a:r>
              <a:rPr lang="tr-TR"/>
              <a:t>İkinci düzey</a:t>
            </a:r>
            <a:endParaRPr lang="tr-TR"/>
          </a:p>
          <a:p>
            <a:pPr lvl="2"/>
            <a:r>
              <a:rPr lang="tr-TR"/>
              <a:t>Üçüncü düzey</a:t>
            </a:r>
            <a:endParaRPr lang="tr-TR"/>
          </a:p>
          <a:p>
            <a:pPr lvl="3"/>
            <a:r>
              <a:rPr lang="tr-TR"/>
              <a:t>Dördüncü düzey</a:t>
            </a:r>
            <a:endParaRPr lang="tr-TR"/>
          </a:p>
          <a:p>
            <a:pPr lvl="4"/>
            <a:r>
              <a:rPr lang="tr-TR"/>
              <a:t>Beşinci düzey</a:t>
            </a:r>
            <a:endParaRPr lang="tr-TR"/>
          </a:p>
        </p:txBody>
      </p:sp>
      <p:sp>
        <p:nvSpPr>
          <p:cNvPr id="5" name="Veri Yer Tutucusu 4"/>
          <p:cNvSpPr>
            <a:spLocks noGrp="1"/>
          </p:cNvSpPr>
          <p:nvPr>
            <p:ph type="dt" sz="half" idx="10"/>
          </p:nvPr>
        </p:nvSpPr>
        <p:spPr/>
        <p:txBody>
          <a:bodyPr/>
          <a:lstStyle/>
          <a:p>
            <a:fld id="{C5910527-D3C1-469C-B95C-F1C6D4A02319}" type="datetimeFigureOut">
              <a:rPr lang="tr-TR" smtClean="0"/>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3844F6C-5568-40AB-ABCB-1F6CB381DA90}" type="slidenum">
              <a:rPr lang="tr-TR" smtClean="0"/>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hasCustomPrompt="1"/>
          </p:nvPr>
        </p:nvSpPr>
        <p:spPr>
          <a:xfrm>
            <a:off x="839788" y="365125"/>
            <a:ext cx="10515600" cy="1325563"/>
          </a:xfrm>
        </p:spPr>
        <p:txBody>
          <a:bodyPr/>
          <a:lstStyle/>
          <a:p>
            <a:r>
              <a:rPr lang="tr-TR"/>
              <a:t>Asıl başlık stili için tıklatın</a:t>
            </a:r>
            <a:endParaRPr lang="tr-TR"/>
          </a:p>
        </p:txBody>
      </p:sp>
      <p:sp>
        <p:nvSpPr>
          <p:cNvPr id="3" name="Metin Yer Tutucusu 2"/>
          <p:cNvSpPr>
            <a:spLocks noGrp="1"/>
          </p:cNvSpPr>
          <p:nvPr>
            <p:ph type="body" idx="1" hasCustomPrompt="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endParaRPr lang="tr-TR"/>
          </a:p>
        </p:txBody>
      </p:sp>
      <p:sp>
        <p:nvSpPr>
          <p:cNvPr id="4" name="İçerik Yer Tutucusu 3"/>
          <p:cNvSpPr>
            <a:spLocks noGrp="1"/>
          </p:cNvSpPr>
          <p:nvPr>
            <p:ph sz="half" idx="2" hasCustomPrompt="1"/>
          </p:nvPr>
        </p:nvSpPr>
        <p:spPr>
          <a:xfrm>
            <a:off x="839788" y="2505075"/>
            <a:ext cx="5157787" cy="3684588"/>
          </a:xfrm>
        </p:spPr>
        <p:txBody>
          <a:bodyPr/>
          <a:lstStyle/>
          <a:p>
            <a:pPr lvl="0"/>
            <a:r>
              <a:rPr lang="tr-TR"/>
              <a:t>Asıl metin stillerini düzenlemek için tıklatın</a:t>
            </a:r>
            <a:endParaRPr lang="tr-TR"/>
          </a:p>
          <a:p>
            <a:pPr lvl="1"/>
            <a:r>
              <a:rPr lang="tr-TR"/>
              <a:t>İkinci düzey</a:t>
            </a:r>
            <a:endParaRPr lang="tr-TR"/>
          </a:p>
          <a:p>
            <a:pPr lvl="2"/>
            <a:r>
              <a:rPr lang="tr-TR"/>
              <a:t>Üçüncü düzey</a:t>
            </a:r>
            <a:endParaRPr lang="tr-TR"/>
          </a:p>
          <a:p>
            <a:pPr lvl="3"/>
            <a:r>
              <a:rPr lang="tr-TR"/>
              <a:t>Dördüncü düzey</a:t>
            </a:r>
            <a:endParaRPr lang="tr-TR"/>
          </a:p>
          <a:p>
            <a:pPr lvl="4"/>
            <a:r>
              <a:rPr lang="tr-TR"/>
              <a:t>Beşinci düzey</a:t>
            </a:r>
            <a:endParaRPr lang="tr-TR"/>
          </a:p>
        </p:txBody>
      </p:sp>
      <p:sp>
        <p:nvSpPr>
          <p:cNvPr id="5" name="Metin Yer Tutucusu 4"/>
          <p:cNvSpPr>
            <a:spLocks noGrp="1"/>
          </p:cNvSpPr>
          <p:nvPr>
            <p:ph type="body" sz="quarter" idx="3" hasCustomPrompt="1"/>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endParaRPr lang="tr-TR"/>
          </a:p>
        </p:txBody>
      </p:sp>
      <p:sp>
        <p:nvSpPr>
          <p:cNvPr id="6" name="İçerik Yer Tutucusu 5"/>
          <p:cNvSpPr>
            <a:spLocks noGrp="1"/>
          </p:cNvSpPr>
          <p:nvPr>
            <p:ph sz="quarter" idx="4" hasCustomPrompt="1"/>
          </p:nvPr>
        </p:nvSpPr>
        <p:spPr>
          <a:xfrm>
            <a:off x="6172200" y="2505075"/>
            <a:ext cx="5183188" cy="3684588"/>
          </a:xfrm>
        </p:spPr>
        <p:txBody>
          <a:bodyPr/>
          <a:lstStyle/>
          <a:p>
            <a:pPr lvl="0"/>
            <a:r>
              <a:rPr lang="tr-TR"/>
              <a:t>Asıl metin stillerini düzenlemek için tıklatın</a:t>
            </a:r>
            <a:endParaRPr lang="tr-TR"/>
          </a:p>
          <a:p>
            <a:pPr lvl="1"/>
            <a:r>
              <a:rPr lang="tr-TR"/>
              <a:t>İkinci düzey</a:t>
            </a:r>
            <a:endParaRPr lang="tr-TR"/>
          </a:p>
          <a:p>
            <a:pPr lvl="2"/>
            <a:r>
              <a:rPr lang="tr-TR"/>
              <a:t>Üçüncü düzey</a:t>
            </a:r>
            <a:endParaRPr lang="tr-TR"/>
          </a:p>
          <a:p>
            <a:pPr lvl="3"/>
            <a:r>
              <a:rPr lang="tr-TR"/>
              <a:t>Dördüncü düzey</a:t>
            </a:r>
            <a:endParaRPr lang="tr-TR"/>
          </a:p>
          <a:p>
            <a:pPr lvl="4"/>
            <a:r>
              <a:rPr lang="tr-TR"/>
              <a:t>Beşinci düzey</a:t>
            </a:r>
            <a:endParaRPr lang="tr-TR"/>
          </a:p>
        </p:txBody>
      </p:sp>
      <p:sp>
        <p:nvSpPr>
          <p:cNvPr id="7" name="Veri Yer Tutucusu 6"/>
          <p:cNvSpPr>
            <a:spLocks noGrp="1"/>
          </p:cNvSpPr>
          <p:nvPr>
            <p:ph type="dt" sz="half" idx="10"/>
          </p:nvPr>
        </p:nvSpPr>
        <p:spPr/>
        <p:txBody>
          <a:bodyPr/>
          <a:lstStyle/>
          <a:p>
            <a:fld id="{C5910527-D3C1-469C-B95C-F1C6D4A02319}" type="datetimeFigureOut">
              <a:rPr lang="tr-TR" smtClean="0"/>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83844F6C-5568-40AB-ABCB-1F6CB381DA90}" type="slidenum">
              <a:rPr lang="tr-TR" smtClean="0"/>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hasCustomPrompt="1"/>
          </p:nvPr>
        </p:nvSpPr>
        <p:spPr/>
        <p:txBody>
          <a:bodyPr/>
          <a:lstStyle/>
          <a:p>
            <a:r>
              <a:rPr lang="tr-TR"/>
              <a:t>Asıl başlık stili için tıklatın</a:t>
            </a:r>
            <a:endParaRPr lang="tr-TR"/>
          </a:p>
        </p:txBody>
      </p:sp>
      <p:sp>
        <p:nvSpPr>
          <p:cNvPr id="3" name="Veri Yer Tutucusu 2"/>
          <p:cNvSpPr>
            <a:spLocks noGrp="1"/>
          </p:cNvSpPr>
          <p:nvPr>
            <p:ph type="dt" sz="half" idx="10"/>
          </p:nvPr>
        </p:nvSpPr>
        <p:spPr/>
        <p:txBody>
          <a:bodyPr/>
          <a:lstStyle/>
          <a:p>
            <a:fld id="{C5910527-D3C1-469C-B95C-F1C6D4A02319}" type="datetimeFigureOut">
              <a:rPr lang="tr-TR" smtClean="0"/>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83844F6C-5568-40AB-ABCB-1F6CB381DA90}" type="slidenum">
              <a:rPr lang="tr-TR" smtClean="0"/>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C5910527-D3C1-469C-B95C-F1C6D4A02319}" type="datetimeFigureOut">
              <a:rPr lang="tr-TR" smtClean="0"/>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83844F6C-5568-40AB-ABCB-1F6CB381DA90}" type="slidenum">
              <a:rPr lang="tr-TR" smtClean="0"/>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hasCustomPrompt="1"/>
          </p:nvPr>
        </p:nvSpPr>
        <p:spPr>
          <a:xfrm>
            <a:off x="839788" y="457200"/>
            <a:ext cx="3932237" cy="1600200"/>
          </a:xfrm>
        </p:spPr>
        <p:txBody>
          <a:bodyPr anchor="b"/>
          <a:lstStyle>
            <a:lvl1pPr>
              <a:defRPr sz="3200"/>
            </a:lvl1pPr>
          </a:lstStyle>
          <a:p>
            <a:r>
              <a:rPr lang="tr-TR"/>
              <a:t>Asıl başlık stili için tıklatın</a:t>
            </a:r>
            <a:endParaRPr lang="tr-TR"/>
          </a:p>
        </p:txBody>
      </p:sp>
      <p:sp>
        <p:nvSpPr>
          <p:cNvPr id="3" name="İçerik Yer Tutucusu 2"/>
          <p:cNvSpPr>
            <a:spLocks noGrp="1"/>
          </p:cNvSpPr>
          <p:nvPr>
            <p:ph idx="1" hasCustomPrompt="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endParaRPr lang="tr-TR"/>
          </a:p>
          <a:p>
            <a:pPr lvl="1"/>
            <a:r>
              <a:rPr lang="tr-TR"/>
              <a:t>İkinci düzey</a:t>
            </a:r>
            <a:endParaRPr lang="tr-TR"/>
          </a:p>
          <a:p>
            <a:pPr lvl="2"/>
            <a:r>
              <a:rPr lang="tr-TR"/>
              <a:t>Üçüncü düzey</a:t>
            </a:r>
            <a:endParaRPr lang="tr-TR"/>
          </a:p>
          <a:p>
            <a:pPr lvl="3"/>
            <a:r>
              <a:rPr lang="tr-TR"/>
              <a:t>Dördüncü düzey</a:t>
            </a:r>
            <a:endParaRPr lang="tr-TR"/>
          </a:p>
          <a:p>
            <a:pPr lvl="4"/>
            <a:r>
              <a:rPr lang="tr-TR"/>
              <a:t>Beşinci düzey</a:t>
            </a:r>
            <a:endParaRPr lang="tr-TR"/>
          </a:p>
        </p:txBody>
      </p:sp>
      <p:sp>
        <p:nvSpPr>
          <p:cNvPr id="4" name="Metin Yer Tutucusu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endParaRPr lang="tr-TR"/>
          </a:p>
        </p:txBody>
      </p:sp>
      <p:sp>
        <p:nvSpPr>
          <p:cNvPr id="5" name="Veri Yer Tutucusu 4"/>
          <p:cNvSpPr>
            <a:spLocks noGrp="1"/>
          </p:cNvSpPr>
          <p:nvPr>
            <p:ph type="dt" sz="half" idx="10"/>
          </p:nvPr>
        </p:nvSpPr>
        <p:spPr/>
        <p:txBody>
          <a:bodyPr/>
          <a:lstStyle/>
          <a:p>
            <a:fld id="{C5910527-D3C1-469C-B95C-F1C6D4A02319}" type="datetimeFigureOut">
              <a:rPr lang="tr-TR" smtClean="0"/>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3844F6C-5568-40AB-ABCB-1F6CB381DA90}" type="slidenum">
              <a:rPr lang="tr-TR" smtClean="0"/>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hasCustomPrompt="1"/>
          </p:nvPr>
        </p:nvSpPr>
        <p:spPr>
          <a:xfrm>
            <a:off x="839788" y="457200"/>
            <a:ext cx="3932237" cy="1600200"/>
          </a:xfrm>
        </p:spPr>
        <p:txBody>
          <a:bodyPr anchor="b"/>
          <a:lstStyle>
            <a:lvl1pPr>
              <a:defRPr sz="3200"/>
            </a:lvl1pPr>
          </a:lstStyle>
          <a:p>
            <a:r>
              <a:rPr lang="tr-TR"/>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endParaRPr lang="tr-TR"/>
          </a:p>
        </p:txBody>
      </p:sp>
      <p:sp>
        <p:nvSpPr>
          <p:cNvPr id="5" name="Veri Yer Tutucusu 4"/>
          <p:cNvSpPr>
            <a:spLocks noGrp="1"/>
          </p:cNvSpPr>
          <p:nvPr>
            <p:ph type="dt" sz="half" idx="10"/>
          </p:nvPr>
        </p:nvSpPr>
        <p:spPr/>
        <p:txBody>
          <a:bodyPr/>
          <a:lstStyle/>
          <a:p>
            <a:fld id="{C5910527-D3C1-469C-B95C-F1C6D4A02319}" type="datetimeFigureOut">
              <a:rPr lang="tr-TR" smtClean="0"/>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3844F6C-5568-40AB-ABCB-1F6CB381DA90}" type="slidenum">
              <a:rPr lang="tr-TR" smtClean="0"/>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tıklatın</a:t>
            </a:r>
            <a:endParaRPr lang="tr-TR"/>
          </a:p>
          <a:p>
            <a:pPr lvl="1"/>
            <a:r>
              <a:rPr lang="tr-TR"/>
              <a:t>İkinci düzey</a:t>
            </a:r>
            <a:endParaRPr lang="tr-TR"/>
          </a:p>
          <a:p>
            <a:pPr lvl="2"/>
            <a:r>
              <a:rPr lang="tr-TR"/>
              <a:t>Üçüncü düzey</a:t>
            </a:r>
            <a:endParaRPr lang="tr-TR"/>
          </a:p>
          <a:p>
            <a:pPr lvl="3"/>
            <a:r>
              <a:rPr lang="tr-TR"/>
              <a:t>Dördüncü düzey</a:t>
            </a:r>
            <a:endParaRPr lang="tr-TR"/>
          </a:p>
          <a:p>
            <a:pPr lvl="4"/>
            <a:r>
              <a:rPr lang="tr-TR"/>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910527-D3C1-469C-B95C-F1C6D4A02319}" type="datetimeFigureOut">
              <a:rPr lang="tr-TR" smtClean="0"/>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3844F6C-5568-40AB-ABCB-1F6CB381DA90}" type="slidenum">
              <a:rPr lang="tr-TR" smtClean="0"/>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477010" y="1304925"/>
            <a:ext cx="9144000" cy="3571875"/>
          </a:xfrm>
          <a:blipFill>
            <a:blip r:embed="rId1"/>
          </a:blipFill>
        </p:spPr>
        <p:txBody>
          <a:bodyPr>
            <a:normAutofit fontScale="90000"/>
          </a:bodyPr>
          <a:lstStyle/>
          <a:p>
            <a:br>
              <a:rPr lang="tr-TR" sz="4400" b="1" dirty="0"/>
            </a:br>
            <a:br>
              <a:rPr lang="tr-TR" sz="4400" b="1" dirty="0"/>
            </a:br>
            <a:br>
              <a:rPr lang="tr-TR" sz="4400" b="1" dirty="0"/>
            </a:br>
            <a:br>
              <a:rPr lang="tr-TR" sz="4400" b="1" dirty="0"/>
            </a:br>
            <a:r>
              <a:rPr lang="tr-TR" sz="4900" b="1" dirty="0">
                <a:solidFill>
                  <a:schemeClr val="accent5">
                    <a:lumMod val="75000"/>
                  </a:schemeClr>
                </a:solidFill>
              </a:rPr>
              <a:t>TÜRK ÜNİVERSİTELİ KADINLAR DERNEĞİ ANTALYA ŞUBESİ </a:t>
            </a:r>
            <a:br>
              <a:rPr lang="tr-TR" sz="4900" b="1" dirty="0">
                <a:solidFill>
                  <a:schemeClr val="accent5">
                    <a:lumMod val="75000"/>
                  </a:schemeClr>
                </a:solidFill>
              </a:rPr>
            </a:br>
            <a:r>
              <a:rPr lang="tr-TR" sz="4900" b="1" dirty="0">
                <a:solidFill>
                  <a:schemeClr val="accent5">
                    <a:lumMod val="75000"/>
                  </a:schemeClr>
                </a:solidFill>
              </a:rPr>
              <a:t>36. KURULUŞ YILDÖNÜMÜ</a:t>
            </a:r>
            <a:br>
              <a:rPr lang="tr-TR" sz="4900" b="1" dirty="0">
                <a:solidFill>
                  <a:schemeClr val="accent5">
                    <a:lumMod val="75000"/>
                  </a:schemeClr>
                </a:solidFill>
              </a:rPr>
            </a:br>
            <a:r>
              <a:rPr lang="tr-TR" sz="4000" b="1" dirty="0">
                <a:solidFill>
                  <a:schemeClr val="accent5">
                    <a:lumMod val="75000"/>
                  </a:schemeClr>
                </a:solidFill>
              </a:rPr>
              <a:t>27 OCAK 2024</a:t>
            </a:r>
            <a:br>
              <a:rPr lang="tr-TR" sz="4000" b="1" dirty="0">
                <a:solidFill>
                  <a:schemeClr val="accent5">
                    <a:lumMod val="75000"/>
                  </a:schemeClr>
                </a:solidFill>
              </a:rPr>
            </a:br>
            <a:endParaRPr lang="tr-TR" sz="4000" b="1" dirty="0">
              <a:solidFill>
                <a:schemeClr val="accent5">
                  <a:lumMod val="75000"/>
                </a:schemeClr>
              </a:solidFill>
            </a:endParaRPr>
          </a:p>
        </p:txBody>
      </p:sp>
      <p:sp>
        <p:nvSpPr>
          <p:cNvPr id="3" name="Alt Başlık 2"/>
          <p:cNvSpPr>
            <a:spLocks noGrp="1"/>
          </p:cNvSpPr>
          <p:nvPr>
            <p:ph type="subTitle" idx="1"/>
          </p:nvPr>
        </p:nvSpPr>
        <p:spPr>
          <a:xfrm>
            <a:off x="1524000" y="4520484"/>
            <a:ext cx="9144000" cy="1468191"/>
          </a:xfrm>
        </p:spPr>
        <p:txBody>
          <a:bodyPr>
            <a:noAutofit/>
          </a:bodyPr>
          <a:lstStyle/>
          <a:p>
            <a:endParaRPr lang="tr-TR" sz="1900" b="1" dirty="0">
              <a:solidFill>
                <a:schemeClr val="accent5">
                  <a:lumMod val="75000"/>
                </a:schemeClr>
              </a:solidFill>
              <a:sym typeface="+mn-ea"/>
            </a:endParaRPr>
          </a:p>
          <a:p>
            <a:r>
              <a:rPr lang="tr-TR" sz="2700" b="1" dirty="0">
                <a:solidFill>
                  <a:schemeClr val="accent5">
                    <a:lumMod val="75000"/>
                  </a:schemeClr>
                </a:solidFill>
                <a:sym typeface="+mn-ea"/>
              </a:rPr>
              <a:t>OCAK 2022 –OCAK 2024 </a:t>
            </a:r>
            <a:br>
              <a:rPr lang="tr-TR" sz="2700" b="1" dirty="0">
                <a:solidFill>
                  <a:schemeClr val="accent5">
                    <a:lumMod val="75000"/>
                  </a:schemeClr>
                </a:solidFill>
                <a:sym typeface="+mn-ea"/>
              </a:rPr>
            </a:br>
            <a:r>
              <a:rPr lang="tr-TR" sz="2700" b="1" dirty="0">
                <a:solidFill>
                  <a:schemeClr val="accent5">
                    <a:lumMod val="75000"/>
                  </a:schemeClr>
                </a:solidFill>
                <a:sym typeface="+mn-ea"/>
              </a:rPr>
              <a:t>FAALİYETLERİMİZ</a:t>
            </a:r>
            <a:endParaRPr lang="tr-TR" sz="2700" b="1" dirty="0">
              <a:solidFill>
                <a:srgbClr val="C00000"/>
              </a:solidFill>
            </a:endParaRPr>
          </a:p>
          <a:p>
            <a:r>
              <a:rPr lang="tr-TR" sz="2700" b="1" dirty="0">
                <a:solidFill>
                  <a:srgbClr val="C00000"/>
                </a:solidFill>
              </a:rPr>
              <a:t>ANTALYA</a:t>
            </a:r>
            <a:endParaRPr lang="tr-TR" sz="2700" b="1" dirty="0">
              <a:solidFill>
                <a:srgbClr val="C00000"/>
              </a:solidFill>
            </a:endParaRPr>
          </a:p>
        </p:txBody>
      </p:sp>
      <p:pic>
        <p:nvPicPr>
          <p:cNvPr id="4" name="Resim 3" descr="http://my.veriyum.net/~tukdorg/wp-content/uploads/2015/03/logo.png"/>
          <p:cNvPicPr/>
          <p:nvPr/>
        </p:nvPicPr>
        <p:blipFill>
          <a:blip r:embed="rId2">
            <a:extLst>
              <a:ext uri="{28A0092B-C50C-407E-A947-70E740481C1C}">
                <a14:useLocalDpi xmlns:a14="http://schemas.microsoft.com/office/drawing/2010/main" val="0"/>
              </a:ext>
            </a:extLst>
          </a:blip>
          <a:srcRect/>
          <a:stretch>
            <a:fillRect/>
          </a:stretch>
        </p:blipFill>
        <p:spPr bwMode="auto">
          <a:xfrm>
            <a:off x="5168900" y="473075"/>
            <a:ext cx="1387475" cy="1267460"/>
          </a:xfrm>
          <a:prstGeom prst="rect">
            <a:avLst/>
          </a:prstGeom>
          <a:noFill/>
          <a:ln>
            <a:noFill/>
          </a:ln>
        </p:spPr>
      </p:pic>
      <p:pic>
        <p:nvPicPr>
          <p:cNvPr id="6" name="Resim 1" descr="C:\Users\aynur-\Desktop\logo.png"/>
          <p:cNvPicPr>
            <a:picLocks noChangeAspect="1" noChangeArrowheads="1"/>
          </p:cNvPicPr>
          <p:nvPr/>
        </p:nvPicPr>
        <p:blipFill>
          <a:blip r:embed="rId3" cstate="print"/>
          <a:srcRect/>
          <a:stretch>
            <a:fillRect/>
          </a:stretch>
        </p:blipFill>
        <p:spPr>
          <a:xfrm>
            <a:off x="5168900" y="473075"/>
            <a:ext cx="1616710" cy="1323975"/>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20090" y="257175"/>
            <a:ext cx="10633710" cy="880745"/>
          </a:xfrm>
        </p:spPr>
        <p:txBody>
          <a:bodyPr>
            <a:normAutofit fontScale="90000"/>
          </a:bodyPr>
          <a:lstStyle/>
          <a:p>
            <a:pPr algn="ctr"/>
            <a:r>
              <a:rPr lang="tr-TR" sz="4445" b="1" dirty="0">
                <a:solidFill>
                  <a:srgbClr val="0070C0"/>
                </a:solidFill>
                <a:sym typeface="+mn-ea"/>
              </a:rPr>
              <a:t>GERÇEKLEŞTİRDİĞİMİZ PROJE FAALİYETLERİ </a:t>
            </a:r>
            <a:br>
              <a:rPr lang="tr-TR" sz="4445" b="1" dirty="0">
                <a:solidFill>
                  <a:srgbClr val="0070C0"/>
                </a:solidFill>
                <a:sym typeface="+mn-ea"/>
              </a:rPr>
            </a:br>
            <a:endParaRPr lang="tr-TR" sz="4445" dirty="0">
              <a:solidFill>
                <a:srgbClr val="0070C0"/>
              </a:solidFill>
            </a:endParaRPr>
          </a:p>
        </p:txBody>
      </p:sp>
      <p:graphicFrame>
        <p:nvGraphicFramePr>
          <p:cNvPr id="4" name="İçerik Yer Tutucusu 3"/>
          <p:cNvGraphicFramePr>
            <a:graphicFrameLocks noGrp="1"/>
          </p:cNvGraphicFramePr>
          <p:nvPr>
            <p:ph idx="1"/>
          </p:nvPr>
        </p:nvGraphicFramePr>
        <p:xfrm>
          <a:off x="306070" y="779145"/>
          <a:ext cx="11047730" cy="6101080"/>
        </p:xfrm>
        <a:graphic>
          <a:graphicData uri="http://schemas.openxmlformats.org/drawingml/2006/table">
            <a:tbl>
              <a:tblPr firstRow="1" firstCol="1" bandRow="1">
                <a:tableStyleId>{5C22544A-7EE6-4342-B048-85BDC9FD1C3A}</a:tableStyleId>
              </a:tblPr>
              <a:tblGrid>
                <a:gridCol w="628650"/>
                <a:gridCol w="1101725"/>
                <a:gridCol w="3980815"/>
                <a:gridCol w="1577340"/>
                <a:gridCol w="2745740"/>
                <a:gridCol w="1013460"/>
              </a:tblGrid>
              <a:tr h="408940">
                <a:tc>
                  <a:txBody>
                    <a:bodyPr/>
                    <a:lstStyle/>
                    <a:p>
                      <a:pPr>
                        <a:lnSpc>
                          <a:spcPct val="107000"/>
                        </a:lnSpc>
                        <a:spcAft>
                          <a:spcPts val="0"/>
                        </a:spcAft>
                      </a:pPr>
                      <a:r>
                        <a:rPr lang="tr-TR" sz="1800" dirty="0">
                          <a:effectLst/>
                        </a:rPr>
                        <a:t>NO</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tr-TR" sz="1800" dirty="0">
                          <a:effectLst/>
                        </a:rPr>
                        <a:t>TARİH</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tr-TR" sz="1800" dirty="0">
                          <a:effectLst/>
                        </a:rPr>
                        <a:t>PROJE /FAALİYET </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tr-TR" sz="1800" dirty="0">
                          <a:effectLst/>
                        </a:rPr>
                        <a:t>YER</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tr-TR" sz="1800" dirty="0">
                          <a:effectLst/>
                        </a:rPr>
                        <a:t>VARSA ORTAKLAR</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tr-TR" sz="1800" dirty="0">
                          <a:effectLst/>
                        </a:rPr>
                        <a:t>KATILIM</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904240">
                <a:tc>
                  <a:txBody>
                    <a:bodyPr/>
                    <a:lstStyle/>
                    <a:p>
                      <a:pPr>
                        <a:lnSpc>
                          <a:spcPct val="107000"/>
                        </a:lnSpc>
                        <a:spcAft>
                          <a:spcPts val="0"/>
                        </a:spcAft>
                      </a:pPr>
                      <a:r>
                        <a:rPr lang="tr-TR" sz="1400">
                          <a:effectLst/>
                        </a:rPr>
                        <a:t> 1 </a:t>
                      </a:r>
                      <a:endParaRPr lang="tr-TR" sz="1400">
                        <a:effectLst/>
                      </a:endParaRPr>
                    </a:p>
                    <a:p>
                      <a:pPr>
                        <a:lnSpc>
                          <a:spcPct val="107000"/>
                        </a:lnSpc>
                        <a:spcAft>
                          <a:spcPts val="0"/>
                        </a:spcAft>
                      </a:pPr>
                      <a:r>
                        <a:rPr lang="tr-TR" sz="1400">
                          <a:effectLst/>
                        </a:rPr>
                        <a:t> </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tr-TR" sz="1400">
                          <a:effectLst/>
                        </a:rPr>
                        <a:t> 8-22 Mart 2022</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tr-TR" sz="1400">
                          <a:effectLst/>
                        </a:rPr>
                        <a:t> </a:t>
                      </a:r>
                      <a:r>
                        <a:rPr lang="tr-TR" sz="1400">
                          <a:effectLst/>
                          <a:latin typeface="Calibri" panose="020F0502020204030204" pitchFamily="34" charset="0"/>
                          <a:ea typeface="Calibri" panose="020F0502020204030204" pitchFamily="34" charset="0"/>
                          <a:cs typeface="Times New Roman" panose="02020603050405020304" pitchFamily="18" charset="0"/>
                          <a:sym typeface="+mn-ea"/>
                        </a:rPr>
                        <a:t>Antalya’da Medya Dilini Dönüştürüyoruz Projesi Eşitlikçi Medya Dili Eğitim Seminerleri </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tr-TR" sz="1400">
                          <a:effectLst/>
                        </a:rPr>
                        <a:t> Zoom üzerinden 10 saat </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tr-TR" sz="1400">
                          <a:effectLst/>
                        </a:rPr>
                        <a:t> Akdeniz Üniversitesi İletişim Fakültesi öğrencileri ve Antalya Gazeteciler Cemiyeti gazetecileri</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tr-TR" sz="1400" dirty="0">
                          <a:effectLst/>
                        </a:rPr>
                        <a:t> 60</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683895">
                <a:tc>
                  <a:txBody>
                    <a:bodyPr/>
                    <a:p>
                      <a:pPr>
                        <a:lnSpc>
                          <a:spcPct val="107000"/>
                        </a:lnSpc>
                        <a:spcAft>
                          <a:spcPts val="0"/>
                        </a:spcAft>
                        <a:buNone/>
                      </a:pPr>
                      <a:r>
                        <a:rPr lang="tr-TR" sz="1400">
                          <a:effectLst/>
                          <a:latin typeface="Calibri" panose="020F0502020204030204" pitchFamily="34" charset="0"/>
                          <a:ea typeface="Calibri" panose="020F0502020204030204" pitchFamily="34" charset="0"/>
                          <a:cs typeface="Times New Roman" panose="02020603050405020304" pitchFamily="18" charset="0"/>
                        </a:rPr>
                        <a:t>2</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nSpc>
                          <a:spcPct val="107000"/>
                        </a:lnSpc>
                        <a:spcAft>
                          <a:spcPts val="0"/>
                        </a:spcAft>
                        <a:buNone/>
                      </a:pPr>
                      <a:r>
                        <a:rPr lang="tr-TR" sz="1400">
                          <a:effectLst/>
                          <a:latin typeface="Calibri" panose="020F0502020204030204" pitchFamily="34" charset="0"/>
                          <a:ea typeface="Calibri" panose="020F0502020204030204" pitchFamily="34" charset="0"/>
                          <a:cs typeface="Times New Roman" panose="02020603050405020304" pitchFamily="18" charset="0"/>
                          <a:sym typeface="+mn-ea"/>
                        </a:rPr>
                        <a:t>1 Nisan 2022</a:t>
                      </a:r>
                      <a:endParaRPr lang="tr-TR" sz="1400">
                        <a:effectLst/>
                        <a:latin typeface="Calibri" panose="020F0502020204030204" pitchFamily="34" charset="0"/>
                        <a:ea typeface="Calibri" panose="020F0502020204030204" pitchFamily="34" charset="0"/>
                        <a:cs typeface="Times New Roman" panose="02020603050405020304" pitchFamily="18" charset="0"/>
                        <a:sym typeface="+mn-ea"/>
                      </a:endParaRPr>
                    </a:p>
                  </a:txBody>
                  <a:tcPr marL="68580" marR="68580" marT="0" marB="0"/>
                </a:tc>
                <a:tc>
                  <a:txBody>
                    <a:bodyPr/>
                    <a:p>
                      <a:pPr>
                        <a:lnSpc>
                          <a:spcPct val="107000"/>
                        </a:lnSpc>
                        <a:spcAft>
                          <a:spcPts val="0"/>
                        </a:spcAft>
                        <a:buNone/>
                      </a:pPr>
                      <a:r>
                        <a:rPr lang="tr-TR" sz="1400">
                          <a:effectLst/>
                          <a:latin typeface="Calibri" panose="020F0502020204030204" pitchFamily="34" charset="0"/>
                          <a:ea typeface="Calibri" panose="020F0502020204030204" pitchFamily="34" charset="0"/>
                          <a:cs typeface="Times New Roman" panose="02020603050405020304" pitchFamily="18" charset="0"/>
                        </a:rPr>
                        <a:t>Antalya’da Medya Dilini Dönüştürüyoruz Projesi Eşitlikçi Medya Dili Eğitimi Sertifika Töreni</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nSpc>
                          <a:spcPct val="107000"/>
                        </a:lnSpc>
                        <a:spcAft>
                          <a:spcPts val="0"/>
                        </a:spcAft>
                        <a:buNone/>
                      </a:pPr>
                      <a:r>
                        <a:rPr lang="tr-TR" sz="1400">
                          <a:effectLst/>
                          <a:latin typeface="Calibri" panose="020F0502020204030204" pitchFamily="34" charset="0"/>
                          <a:ea typeface="Calibri" panose="020F0502020204030204" pitchFamily="34" charset="0"/>
                          <a:cs typeface="Times New Roman" panose="02020603050405020304" pitchFamily="18" charset="0"/>
                        </a:rPr>
                        <a:t>Akdeniz Üniversitesi</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buNone/>
                      </a:pPr>
                      <a:r>
                        <a:rPr lang="tr-TR" sz="1400">
                          <a:effectLst/>
                          <a:latin typeface="Calibri" panose="020F0502020204030204" pitchFamily="34" charset="0"/>
                          <a:ea typeface="Calibri" panose="020F0502020204030204" pitchFamily="34" charset="0"/>
                          <a:cs typeface="Times New Roman" panose="02020603050405020304" pitchFamily="18" charset="0"/>
                        </a:rPr>
                        <a:t>İletişim Fakültesi </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nSpc>
                          <a:spcPct val="107000"/>
                        </a:lnSpc>
                        <a:spcAft>
                          <a:spcPts val="0"/>
                        </a:spcAft>
                        <a:buNone/>
                      </a:pPr>
                      <a:r>
                        <a:rPr lang="tr-TR" sz="1400">
                          <a:effectLst/>
                          <a:latin typeface="Calibri" panose="020F0502020204030204" pitchFamily="34" charset="0"/>
                          <a:ea typeface="Calibri" panose="020F0502020204030204" pitchFamily="34" charset="0"/>
                          <a:cs typeface="Times New Roman" panose="02020603050405020304" pitchFamily="18" charset="0"/>
                        </a:rPr>
                        <a:t>Akdeniz Üniversitesi İletişim Fakültesi </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buNone/>
                      </a:pPr>
                      <a:r>
                        <a:rPr lang="tr-TR" sz="1400">
                          <a:effectLst/>
                          <a:latin typeface="Calibri" panose="020F0502020204030204" pitchFamily="34" charset="0"/>
                          <a:ea typeface="Calibri" panose="020F0502020204030204" pitchFamily="34" charset="0"/>
                          <a:cs typeface="Times New Roman" panose="02020603050405020304" pitchFamily="18" charset="0"/>
                        </a:rPr>
                        <a:t>Antalya Gazeteciler Cemiyeti </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nSpc>
                          <a:spcPct val="107000"/>
                        </a:lnSpc>
                        <a:spcAft>
                          <a:spcPts val="0"/>
                        </a:spcAft>
                        <a:buNone/>
                      </a:pPr>
                      <a:r>
                        <a:rPr lang="tr-TR" sz="1400" dirty="0">
                          <a:effectLst/>
                          <a:latin typeface="Calibri" panose="020F0502020204030204" pitchFamily="34" charset="0"/>
                          <a:ea typeface="Calibri" panose="020F0502020204030204" pitchFamily="34" charset="0"/>
                          <a:cs typeface="Times New Roman" panose="02020603050405020304" pitchFamily="18" charset="0"/>
                        </a:rPr>
                        <a:t>200</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139825">
                <a:tc>
                  <a:txBody>
                    <a:bodyPr/>
                    <a:p>
                      <a:pPr>
                        <a:lnSpc>
                          <a:spcPct val="107000"/>
                        </a:lnSpc>
                        <a:spcAft>
                          <a:spcPts val="0"/>
                        </a:spcAft>
                        <a:buNone/>
                      </a:pPr>
                      <a:r>
                        <a:rPr lang="tr-TR" sz="1400">
                          <a:effectLst/>
                          <a:latin typeface="Calibri" panose="020F0502020204030204" pitchFamily="34" charset="0"/>
                          <a:ea typeface="Calibri" panose="020F0502020204030204" pitchFamily="34" charset="0"/>
                          <a:cs typeface="Times New Roman" panose="02020603050405020304" pitchFamily="18" charset="0"/>
                        </a:rPr>
                        <a:t>3</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nSpc>
                          <a:spcPct val="107000"/>
                        </a:lnSpc>
                        <a:spcAft>
                          <a:spcPts val="0"/>
                        </a:spcAft>
                        <a:buNone/>
                      </a:pPr>
                      <a:r>
                        <a:rPr lang="tr-TR" sz="1400">
                          <a:effectLst/>
                          <a:latin typeface="Calibri" panose="020F0502020204030204" pitchFamily="34" charset="0"/>
                          <a:ea typeface="Calibri" panose="020F0502020204030204" pitchFamily="34" charset="0"/>
                          <a:cs typeface="Times New Roman" panose="02020603050405020304" pitchFamily="18" charset="0"/>
                          <a:sym typeface="+mn-ea"/>
                        </a:rPr>
                        <a:t>11 Ekim 2022/ </a:t>
                      </a:r>
                      <a:endParaRPr lang="tr-TR" sz="1400">
                        <a:effectLst/>
                        <a:latin typeface="Calibri" panose="020F0502020204030204" pitchFamily="34" charset="0"/>
                        <a:ea typeface="Calibri" panose="020F0502020204030204" pitchFamily="34" charset="0"/>
                        <a:cs typeface="Times New Roman" panose="02020603050405020304" pitchFamily="18" charset="0"/>
                        <a:sym typeface="+mn-ea"/>
                      </a:endParaRPr>
                    </a:p>
                    <a:p>
                      <a:pPr>
                        <a:lnSpc>
                          <a:spcPct val="107000"/>
                        </a:lnSpc>
                        <a:spcAft>
                          <a:spcPts val="0"/>
                        </a:spcAft>
                        <a:buNone/>
                      </a:pPr>
                      <a:r>
                        <a:rPr lang="tr-TR" sz="1400">
                          <a:effectLst/>
                          <a:latin typeface="Calibri" panose="020F0502020204030204" pitchFamily="34" charset="0"/>
                          <a:ea typeface="Calibri" panose="020F0502020204030204" pitchFamily="34" charset="0"/>
                          <a:cs typeface="Times New Roman" panose="02020603050405020304" pitchFamily="18" charset="0"/>
                          <a:sym typeface="+mn-ea"/>
                        </a:rPr>
                        <a:t>10 Ekim 2023</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buNone/>
                      </a:pP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nSpc>
                          <a:spcPct val="107000"/>
                        </a:lnSpc>
                        <a:spcAft>
                          <a:spcPts val="0"/>
                        </a:spcAft>
                        <a:buNone/>
                      </a:pPr>
                      <a:r>
                        <a:rPr lang="tr-TR" sz="1400">
                          <a:effectLst/>
                          <a:latin typeface="Calibri" panose="020F0502020204030204" pitchFamily="34" charset="0"/>
                          <a:ea typeface="Calibri" panose="020F0502020204030204" pitchFamily="34" charset="0"/>
                          <a:cs typeface="Times New Roman" panose="02020603050405020304" pitchFamily="18" charset="0"/>
                        </a:rPr>
                        <a:t>Dünya Kız Çocukları Günü Ödüllü Resim Yarışması Ödül Töreni /Sergi açılışı </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buNone/>
                      </a:pP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nSpc>
                          <a:spcPct val="107000"/>
                        </a:lnSpc>
                        <a:spcAft>
                          <a:spcPts val="0"/>
                        </a:spcAft>
                        <a:buNone/>
                      </a:pPr>
                      <a:r>
                        <a:rPr lang="tr-TR" sz="1400">
                          <a:effectLst/>
                          <a:latin typeface="Calibri" panose="020F0502020204030204" pitchFamily="34" charset="0"/>
                          <a:ea typeface="Calibri" panose="020F0502020204030204" pitchFamily="34" charset="0"/>
                          <a:cs typeface="Times New Roman" panose="02020603050405020304" pitchFamily="18" charset="0"/>
                        </a:rPr>
                        <a:t>Muratpaşa Belediyesi ASSİM Salonu</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buNone/>
                      </a:pPr>
                      <a:r>
                        <a:rPr lang="tr-TR" sz="1400">
                          <a:effectLst/>
                          <a:latin typeface="Calibri" panose="020F0502020204030204" pitchFamily="34" charset="0"/>
                          <a:ea typeface="Calibri" panose="020F0502020204030204" pitchFamily="34" charset="0"/>
                          <a:cs typeface="Times New Roman" panose="02020603050405020304" pitchFamily="18" charset="0"/>
                        </a:rPr>
                        <a:t>Erdem Bayazıt Salonu</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nSpc>
                          <a:spcPct val="107000"/>
                        </a:lnSpc>
                        <a:spcAft>
                          <a:spcPts val="0"/>
                        </a:spcAft>
                        <a:buNone/>
                      </a:pPr>
                      <a:r>
                        <a:rPr lang="tr-TR" sz="1400">
                          <a:effectLst/>
                          <a:latin typeface="Calibri" panose="020F0502020204030204" pitchFamily="34" charset="0"/>
                          <a:ea typeface="Calibri" panose="020F0502020204030204" pitchFamily="34" charset="0"/>
                          <a:cs typeface="Times New Roman" panose="02020603050405020304" pitchFamily="18" charset="0"/>
                        </a:rPr>
                        <a:t>İnönü Ortaokulu/ Muratpaşa Belediyesi</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buNone/>
                      </a:pPr>
                      <a:r>
                        <a:rPr lang="tr-TR" sz="1400">
                          <a:effectLst/>
                          <a:latin typeface="Calibri" panose="020F0502020204030204" pitchFamily="34" charset="0"/>
                          <a:ea typeface="Calibri" panose="020F0502020204030204" pitchFamily="34" charset="0"/>
                          <a:cs typeface="Times New Roman" panose="02020603050405020304" pitchFamily="18" charset="0"/>
                        </a:rPr>
                        <a:t>Ali Rıza Altıntaş Ortaokulu</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nSpc>
                          <a:spcPct val="107000"/>
                        </a:lnSpc>
                        <a:spcAft>
                          <a:spcPts val="0"/>
                        </a:spcAft>
                        <a:buNone/>
                      </a:pPr>
                      <a:r>
                        <a:rPr lang="tr-TR" sz="1400" dirty="0">
                          <a:effectLst/>
                          <a:latin typeface="Calibri" panose="020F0502020204030204" pitchFamily="34" charset="0"/>
                          <a:ea typeface="Calibri" panose="020F0502020204030204" pitchFamily="34" charset="0"/>
                          <a:cs typeface="Times New Roman" panose="02020603050405020304" pitchFamily="18" charset="0"/>
                        </a:rPr>
                        <a:t>100</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buNone/>
                      </a:pP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buNone/>
                      </a:pPr>
                      <a:r>
                        <a:rPr lang="tr-TR" sz="1400" dirty="0">
                          <a:effectLst/>
                          <a:latin typeface="Calibri" panose="020F0502020204030204" pitchFamily="34" charset="0"/>
                          <a:ea typeface="Calibri" panose="020F0502020204030204" pitchFamily="34" charset="0"/>
                          <a:cs typeface="Times New Roman" panose="02020603050405020304" pitchFamily="18" charset="0"/>
                        </a:rPr>
                        <a:t>250</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911860">
                <a:tc>
                  <a:txBody>
                    <a:bodyPr/>
                    <a:p>
                      <a:pPr>
                        <a:lnSpc>
                          <a:spcPct val="107000"/>
                        </a:lnSpc>
                        <a:spcAft>
                          <a:spcPts val="0"/>
                        </a:spcAft>
                        <a:buNone/>
                      </a:pPr>
                      <a:r>
                        <a:rPr lang="tr-TR" sz="1400">
                          <a:effectLst/>
                          <a:latin typeface="Calibri" panose="020F0502020204030204" pitchFamily="34" charset="0"/>
                          <a:ea typeface="Calibri" panose="020F0502020204030204" pitchFamily="34" charset="0"/>
                          <a:cs typeface="Times New Roman" panose="02020603050405020304" pitchFamily="18" charset="0"/>
                        </a:rPr>
                        <a:t>4</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buNone/>
                      </a:pP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nSpc>
                          <a:spcPct val="107000"/>
                        </a:lnSpc>
                        <a:spcAft>
                          <a:spcPts val="0"/>
                        </a:spcAft>
                        <a:buNone/>
                      </a:pPr>
                      <a:r>
                        <a:rPr lang="tr-TR" sz="1400">
                          <a:effectLst/>
                          <a:latin typeface="Calibri" panose="020F0502020204030204" pitchFamily="34" charset="0"/>
                          <a:ea typeface="Calibri" panose="020F0502020204030204" pitchFamily="34" charset="0"/>
                          <a:cs typeface="Times New Roman" panose="02020603050405020304" pitchFamily="18" charset="0"/>
                        </a:rPr>
                        <a:t>25 Kasım 2022</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nSpc>
                          <a:spcPct val="107000"/>
                        </a:lnSpc>
                        <a:spcAft>
                          <a:spcPts val="0"/>
                        </a:spcAft>
                        <a:buNone/>
                      </a:pPr>
                      <a:r>
                        <a:rPr lang="tr-TR" sz="1400">
                          <a:effectLst/>
                          <a:latin typeface="Calibri" panose="020F0502020204030204" pitchFamily="34" charset="0"/>
                          <a:ea typeface="Calibri" panose="020F0502020204030204" pitchFamily="34" charset="0"/>
                          <a:cs typeface="Times New Roman" panose="02020603050405020304" pitchFamily="18" charset="0"/>
                        </a:rPr>
                        <a:t>“Şiddete Karşı Medya Diline yeni yaklaşımlar” Panelinde Prof. Dr. Fulya Sarvan’ın Antalya Eşitlikçi Medya Dili İzleme Çalışması Raporu” Sunumu ve Eşitlikçi Medya Dili Ödülleri Töreni</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nSpc>
                          <a:spcPct val="107000"/>
                        </a:lnSpc>
                        <a:spcAft>
                          <a:spcPts val="0"/>
                        </a:spcAft>
                        <a:buNone/>
                      </a:pPr>
                      <a:r>
                        <a:rPr lang="tr-TR" sz="1400">
                          <a:effectLst/>
                          <a:latin typeface="Calibri" panose="020F0502020204030204" pitchFamily="34" charset="0"/>
                          <a:ea typeface="Calibri" panose="020F0502020204030204" pitchFamily="34" charset="0"/>
                          <a:cs typeface="Times New Roman" panose="02020603050405020304" pitchFamily="18" charset="0"/>
                          <a:sym typeface="+mn-ea"/>
                        </a:rPr>
                        <a:t>Akdeniz Üniversitesi</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buNone/>
                      </a:pPr>
                      <a:r>
                        <a:rPr lang="tr-TR" sz="1400">
                          <a:effectLst/>
                          <a:latin typeface="Calibri" panose="020F0502020204030204" pitchFamily="34" charset="0"/>
                          <a:ea typeface="Calibri" panose="020F0502020204030204" pitchFamily="34" charset="0"/>
                          <a:cs typeface="Times New Roman" panose="02020603050405020304" pitchFamily="18" charset="0"/>
                          <a:sym typeface="+mn-ea"/>
                        </a:rPr>
                        <a:t>İletişim Fakültesi </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buNone/>
                      </a:pP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nSpc>
                          <a:spcPct val="107000"/>
                        </a:lnSpc>
                        <a:spcAft>
                          <a:spcPts val="0"/>
                        </a:spcAft>
                        <a:buNone/>
                      </a:pPr>
                      <a:r>
                        <a:rPr lang="tr-TR" sz="1400">
                          <a:effectLst/>
                          <a:latin typeface="Calibri" panose="020F0502020204030204" pitchFamily="34" charset="0"/>
                          <a:ea typeface="Calibri" panose="020F0502020204030204" pitchFamily="34" charset="0"/>
                          <a:cs typeface="Times New Roman" panose="02020603050405020304" pitchFamily="18" charset="0"/>
                          <a:sym typeface="+mn-ea"/>
                        </a:rPr>
                        <a:t>Akdeniz Üniversitesi İletişim Fakültesi </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buNone/>
                      </a:pPr>
                      <a:r>
                        <a:rPr lang="tr-TR" sz="1400">
                          <a:effectLst/>
                          <a:latin typeface="Calibri" panose="020F0502020204030204" pitchFamily="34" charset="0"/>
                          <a:ea typeface="Calibri" panose="020F0502020204030204" pitchFamily="34" charset="0"/>
                          <a:cs typeface="Times New Roman" panose="02020603050405020304" pitchFamily="18" charset="0"/>
                          <a:sym typeface="+mn-ea"/>
                        </a:rPr>
                        <a:t>Antalya Gazeteciler Cemiyeti </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nSpc>
                          <a:spcPct val="107000"/>
                        </a:lnSpc>
                        <a:spcAft>
                          <a:spcPts val="0"/>
                        </a:spcAft>
                        <a:buNone/>
                      </a:pPr>
                      <a:r>
                        <a:rPr lang="tr-TR" sz="1400" dirty="0">
                          <a:effectLst/>
                          <a:latin typeface="Calibri" panose="020F0502020204030204" pitchFamily="34" charset="0"/>
                          <a:ea typeface="Calibri" panose="020F0502020204030204" pitchFamily="34" charset="0"/>
                          <a:cs typeface="Times New Roman" panose="02020603050405020304" pitchFamily="18" charset="0"/>
                        </a:rPr>
                        <a:t>250</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276350">
                <a:tc>
                  <a:txBody>
                    <a:bodyPr/>
                    <a:p>
                      <a:pPr>
                        <a:lnSpc>
                          <a:spcPct val="107000"/>
                        </a:lnSpc>
                        <a:spcAft>
                          <a:spcPts val="0"/>
                        </a:spcAft>
                        <a:buNone/>
                      </a:pPr>
                      <a:r>
                        <a:rPr lang="tr-TR" sz="1400">
                          <a:effectLst/>
                          <a:latin typeface="Calibri" panose="020F0502020204030204" pitchFamily="34" charset="0"/>
                          <a:ea typeface="Calibri" panose="020F0502020204030204" pitchFamily="34" charset="0"/>
                          <a:cs typeface="Times New Roman" panose="02020603050405020304" pitchFamily="18" charset="0"/>
                        </a:rPr>
                        <a:t>5</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nSpc>
                          <a:spcPct val="107000"/>
                        </a:lnSpc>
                        <a:spcAft>
                          <a:spcPts val="0"/>
                        </a:spcAft>
                        <a:buNone/>
                      </a:pPr>
                      <a:r>
                        <a:rPr lang="tr-TR" sz="1400">
                          <a:effectLst/>
                          <a:latin typeface="Calibri" panose="020F0502020204030204" pitchFamily="34" charset="0"/>
                          <a:ea typeface="Calibri" panose="020F0502020204030204" pitchFamily="34" charset="0"/>
                          <a:cs typeface="Times New Roman" panose="02020603050405020304" pitchFamily="18" charset="0"/>
                        </a:rPr>
                        <a:t>10 Mart </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buNone/>
                      </a:pPr>
                      <a:endParaRPr lang="tr-TR" sz="14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buNone/>
                      </a:pPr>
                      <a:r>
                        <a:rPr lang="tr-TR" sz="1400">
                          <a:effectLst/>
                          <a:latin typeface="Calibri" panose="020F0502020204030204" pitchFamily="34" charset="0"/>
                          <a:ea typeface="Calibri" panose="020F0502020204030204" pitchFamily="34" charset="0"/>
                          <a:cs typeface="Times New Roman" panose="02020603050405020304" pitchFamily="18" charset="0"/>
                        </a:rPr>
                        <a:t>19 Haziran</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buNone/>
                      </a:pPr>
                      <a:r>
                        <a:rPr lang="tr-TR" sz="1400">
                          <a:effectLst/>
                          <a:latin typeface="Calibri" panose="020F0502020204030204" pitchFamily="34" charset="0"/>
                          <a:ea typeface="Calibri" panose="020F0502020204030204" pitchFamily="34" charset="0"/>
                          <a:cs typeface="Times New Roman" panose="02020603050405020304" pitchFamily="18" charset="0"/>
                        </a:rPr>
                        <a:t>15 Eylül  2023</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nSpc>
                          <a:spcPct val="107000"/>
                        </a:lnSpc>
                        <a:spcAft>
                          <a:spcPts val="0"/>
                        </a:spcAft>
                        <a:buNone/>
                      </a:pPr>
                      <a:r>
                        <a:rPr lang="tr-TR" sz="1400">
                          <a:effectLst/>
                          <a:latin typeface="Calibri" panose="020F0502020204030204" pitchFamily="34" charset="0"/>
                          <a:ea typeface="Calibri" panose="020F0502020204030204" pitchFamily="34" charset="0"/>
                          <a:cs typeface="Times New Roman" panose="02020603050405020304" pitchFamily="18" charset="0"/>
                        </a:rPr>
                        <a:t>Kadın Yoksulluğu Çalıştayı </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buNone/>
                      </a:pPr>
                      <a:endParaRPr lang="tr-TR" sz="14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buNone/>
                      </a:pPr>
                      <a:r>
                        <a:rPr lang="tr-TR" sz="1400">
                          <a:effectLst/>
                          <a:latin typeface="Calibri" panose="020F0502020204030204" pitchFamily="34" charset="0"/>
                          <a:ea typeface="Calibri" panose="020F0502020204030204" pitchFamily="34" charset="0"/>
                          <a:cs typeface="Times New Roman" panose="02020603050405020304" pitchFamily="18" charset="0"/>
                        </a:rPr>
                        <a:t>Çalıştay Raporunun Antalya STK’ları ile paylaşımı </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buNone/>
                      </a:pPr>
                      <a:r>
                        <a:rPr lang="tr-TR" sz="1400">
                          <a:effectLst/>
                          <a:latin typeface="Calibri" panose="020F0502020204030204" pitchFamily="34" charset="0"/>
                          <a:ea typeface="Calibri" panose="020F0502020204030204" pitchFamily="34" charset="0"/>
                          <a:cs typeface="Times New Roman" panose="02020603050405020304" pitchFamily="18" charset="0"/>
                        </a:rPr>
                        <a:t>Çalıştay raporunun internet üzerinden paylaşımı</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nSpc>
                          <a:spcPct val="107000"/>
                        </a:lnSpc>
                        <a:spcAft>
                          <a:spcPts val="0"/>
                        </a:spcAft>
                        <a:buNone/>
                      </a:pPr>
                      <a:r>
                        <a:rPr lang="tr-TR" sz="1400">
                          <a:effectLst/>
                          <a:latin typeface="Calibri" panose="020F0502020204030204" pitchFamily="34" charset="0"/>
                          <a:ea typeface="Calibri" panose="020F0502020204030204" pitchFamily="34" charset="0"/>
                          <a:cs typeface="Times New Roman" panose="02020603050405020304" pitchFamily="18" charset="0"/>
                        </a:rPr>
                        <a:t>ATSO Konferans Salonu</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buNone/>
                      </a:pPr>
                      <a:endParaRPr lang="tr-TR" sz="14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buNone/>
                      </a:pP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nSpc>
                          <a:spcPct val="107000"/>
                        </a:lnSpc>
                        <a:spcAft>
                          <a:spcPts val="0"/>
                        </a:spcAft>
                        <a:buNone/>
                      </a:pPr>
                      <a:r>
                        <a:rPr lang="tr-TR" sz="1400">
                          <a:effectLst/>
                          <a:latin typeface="Calibri" panose="020F0502020204030204" pitchFamily="34" charset="0"/>
                          <a:ea typeface="Calibri" panose="020F0502020204030204" pitchFamily="34" charset="0"/>
                          <a:cs typeface="Times New Roman" panose="02020603050405020304" pitchFamily="18" charset="0"/>
                        </a:rPr>
                        <a:t>Akdeniz Üniversitesi</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buNone/>
                      </a:pPr>
                      <a:r>
                        <a:rPr lang="tr-TR" sz="1400">
                          <a:effectLst/>
                          <a:latin typeface="Calibri" panose="020F0502020204030204" pitchFamily="34" charset="0"/>
                          <a:ea typeface="Calibri" panose="020F0502020204030204" pitchFamily="34" charset="0"/>
                          <a:cs typeface="Times New Roman" panose="02020603050405020304" pitchFamily="18" charset="0"/>
                        </a:rPr>
                        <a:t>ATSO / TOBB Antalya KGK</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buNone/>
                      </a:pPr>
                      <a:r>
                        <a:rPr lang="tr-TR" sz="1400">
                          <a:effectLst/>
                          <a:latin typeface="Calibri" panose="020F0502020204030204" pitchFamily="34" charset="0"/>
                          <a:ea typeface="Calibri" panose="020F0502020204030204" pitchFamily="34" charset="0"/>
                          <a:cs typeface="Times New Roman" panose="02020603050405020304" pitchFamily="18" charset="0"/>
                        </a:rPr>
                        <a:t>Davetli Kadın STK’lar </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buNone/>
                      </a:pPr>
                      <a:r>
                        <a:rPr lang="tr-TR" sz="1400">
                          <a:effectLst/>
                          <a:latin typeface="Calibri" panose="020F0502020204030204" pitchFamily="34" charset="0"/>
                          <a:ea typeface="Calibri" panose="020F0502020204030204" pitchFamily="34" charset="0"/>
                          <a:cs typeface="Times New Roman" panose="02020603050405020304" pitchFamily="18" charset="0"/>
                        </a:rPr>
                        <a:t>İlgili kurumlar</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nSpc>
                          <a:spcPct val="107000"/>
                        </a:lnSpc>
                        <a:spcAft>
                          <a:spcPts val="0"/>
                        </a:spcAft>
                        <a:buNone/>
                      </a:pPr>
                      <a:r>
                        <a:rPr lang="tr-TR" sz="1400" dirty="0">
                          <a:effectLst/>
                          <a:latin typeface="Calibri" panose="020F0502020204030204" pitchFamily="34" charset="0"/>
                          <a:ea typeface="Calibri" panose="020F0502020204030204" pitchFamily="34" charset="0"/>
                          <a:cs typeface="Times New Roman" panose="02020603050405020304" pitchFamily="18" charset="0"/>
                        </a:rPr>
                        <a:t>124</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buNone/>
                      </a:pPr>
                      <a:r>
                        <a:rPr lang="tr-TR" sz="1400" dirty="0">
                          <a:effectLst/>
                          <a:latin typeface="Calibri" panose="020F0502020204030204" pitchFamily="34" charset="0"/>
                          <a:ea typeface="Calibri" panose="020F0502020204030204" pitchFamily="34" charset="0"/>
                          <a:cs typeface="Times New Roman" panose="02020603050405020304" pitchFamily="18" charset="0"/>
                        </a:rPr>
                        <a:t>30</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buNone/>
                      </a:pP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buNone/>
                      </a:pPr>
                      <a:r>
                        <a:rPr lang="tr-TR" sz="1400" dirty="0">
                          <a:effectLst/>
                          <a:latin typeface="Calibri" panose="020F0502020204030204" pitchFamily="34" charset="0"/>
                          <a:ea typeface="Calibri" panose="020F0502020204030204" pitchFamily="34" charset="0"/>
                          <a:cs typeface="Times New Roman" panose="02020603050405020304" pitchFamily="18" charset="0"/>
                        </a:rPr>
                        <a:t>300</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775970">
                <a:tc>
                  <a:txBody>
                    <a:bodyPr/>
                    <a:p>
                      <a:pPr>
                        <a:lnSpc>
                          <a:spcPct val="107000"/>
                        </a:lnSpc>
                        <a:spcAft>
                          <a:spcPts val="0"/>
                        </a:spcAft>
                        <a:buNone/>
                      </a:pPr>
                      <a:r>
                        <a:rPr lang="tr-TR" sz="1400">
                          <a:effectLst/>
                          <a:latin typeface="Calibri" panose="020F0502020204030204" pitchFamily="34" charset="0"/>
                          <a:ea typeface="Calibri" panose="020F0502020204030204" pitchFamily="34" charset="0"/>
                          <a:cs typeface="Times New Roman" panose="02020603050405020304" pitchFamily="18" charset="0"/>
                        </a:rPr>
                        <a:t>6</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nSpc>
                          <a:spcPct val="107000"/>
                        </a:lnSpc>
                        <a:spcAft>
                          <a:spcPts val="0"/>
                        </a:spcAft>
                        <a:buNone/>
                      </a:pPr>
                      <a:r>
                        <a:rPr lang="tr-TR" sz="1400">
                          <a:effectLst/>
                          <a:latin typeface="Calibri" panose="020F0502020204030204" pitchFamily="34" charset="0"/>
                          <a:ea typeface="Calibri" panose="020F0502020204030204" pitchFamily="34" charset="0"/>
                          <a:cs typeface="Times New Roman" panose="02020603050405020304" pitchFamily="18" charset="0"/>
                        </a:rPr>
                        <a:t>27 Kasım </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buNone/>
                      </a:pPr>
                      <a:r>
                        <a:rPr lang="tr-TR" sz="1400">
                          <a:effectLst/>
                          <a:latin typeface="Calibri" panose="020F0502020204030204" pitchFamily="34" charset="0"/>
                          <a:ea typeface="Calibri" panose="020F0502020204030204" pitchFamily="34" charset="0"/>
                          <a:cs typeface="Times New Roman" panose="02020603050405020304" pitchFamily="18" charset="0"/>
                        </a:rPr>
                        <a:t>2023</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buNone/>
                      </a:pPr>
                      <a:r>
                        <a:rPr lang="en-US" sz="1400">
                          <a:sym typeface="+mn-ea"/>
                        </a:rPr>
                        <a:t>Y</a:t>
                      </a:r>
                      <a:r>
                        <a:rPr lang="tr-TR" altLang="en-US" sz="1400">
                          <a:sym typeface="+mn-ea"/>
                        </a:rPr>
                        <a:t>erli </a:t>
                      </a:r>
                      <a:r>
                        <a:rPr lang="en-US" sz="1400">
                          <a:sym typeface="+mn-ea"/>
                        </a:rPr>
                        <a:t>T</a:t>
                      </a:r>
                      <a:r>
                        <a:rPr lang="tr-TR" altLang="en-US" sz="1400">
                          <a:sym typeface="+mn-ea"/>
                        </a:rPr>
                        <a:t>elevizyon</a:t>
                      </a:r>
                      <a:r>
                        <a:rPr lang="en-US" sz="1400">
                          <a:sym typeface="+mn-ea"/>
                        </a:rPr>
                        <a:t> D</a:t>
                      </a:r>
                      <a:r>
                        <a:rPr lang="tr-TR" altLang="en-US" sz="1400">
                          <a:sym typeface="+mn-ea"/>
                        </a:rPr>
                        <a:t>izilerinin</a:t>
                      </a:r>
                      <a:r>
                        <a:rPr lang="en-US" sz="1400">
                          <a:sym typeface="+mn-ea"/>
                        </a:rPr>
                        <a:t> T</a:t>
                      </a:r>
                      <a:r>
                        <a:rPr lang="tr-TR" altLang="en-US" sz="1400">
                          <a:sym typeface="+mn-ea"/>
                        </a:rPr>
                        <a:t>oplumsal </a:t>
                      </a:r>
                      <a:r>
                        <a:rPr lang="en-US" sz="1400">
                          <a:sym typeface="+mn-ea"/>
                        </a:rPr>
                        <a:t> C</a:t>
                      </a:r>
                      <a:r>
                        <a:rPr lang="tr-TR" altLang="en-US" sz="1400">
                          <a:sym typeface="+mn-ea"/>
                        </a:rPr>
                        <a:t>insiyet</a:t>
                      </a:r>
                      <a:r>
                        <a:rPr lang="en-US" sz="1400">
                          <a:sym typeface="+mn-ea"/>
                        </a:rPr>
                        <a:t> </a:t>
                      </a:r>
                      <a:r>
                        <a:rPr lang="tr-TR" altLang="en-US" sz="1400">
                          <a:sym typeface="+mn-ea"/>
                        </a:rPr>
                        <a:t>ve</a:t>
                      </a:r>
                      <a:r>
                        <a:rPr lang="en-US" sz="1400">
                          <a:sym typeface="+mn-ea"/>
                        </a:rPr>
                        <a:t> Ş</a:t>
                      </a:r>
                      <a:r>
                        <a:rPr lang="tr-TR" altLang="en-US" sz="1400">
                          <a:sym typeface="+mn-ea"/>
                        </a:rPr>
                        <a:t>iddet</a:t>
                      </a:r>
                      <a:r>
                        <a:rPr lang="en-US" sz="1400">
                          <a:sym typeface="+mn-ea"/>
                        </a:rPr>
                        <a:t> K</a:t>
                      </a:r>
                      <a:r>
                        <a:rPr lang="tr-TR" altLang="en-US" sz="1400">
                          <a:sym typeface="+mn-ea"/>
                        </a:rPr>
                        <a:t>arnesi Proje Raporunun 26 STK’nın Katılımı Basın Toplantısı </a:t>
                      </a:r>
                      <a:endParaRPr lang="tr-TR" altLang="en-US" sz="1400">
                        <a:effectLst/>
                        <a:latin typeface="Calibri" panose="020F0502020204030204" pitchFamily="34" charset="0"/>
                        <a:ea typeface="Calibri" panose="020F0502020204030204" pitchFamily="34" charset="0"/>
                        <a:cs typeface="Times New Roman" panose="02020603050405020304" pitchFamily="18" charset="0"/>
                        <a:sym typeface="+mn-ea"/>
                      </a:endParaRPr>
                    </a:p>
                  </a:txBody>
                  <a:tcPr marL="68580" marR="68580" marT="0" marB="0"/>
                </a:tc>
                <a:tc>
                  <a:txBody>
                    <a:bodyPr/>
                    <a:p>
                      <a:pPr>
                        <a:lnSpc>
                          <a:spcPct val="107000"/>
                        </a:lnSpc>
                        <a:spcAft>
                          <a:spcPts val="0"/>
                        </a:spcAft>
                        <a:buNone/>
                      </a:pPr>
                      <a:r>
                        <a:rPr lang="tr-TR" altLang="en-US" sz="1400">
                          <a:sym typeface="+mn-ea"/>
                        </a:rPr>
                        <a:t>Antalya Gazeteciler Cemiyeti</a:t>
                      </a:r>
                      <a:endParaRPr lang="tr-TR" altLang="en-US" sz="1400">
                        <a:effectLst/>
                        <a:latin typeface="Calibri" panose="020F0502020204030204" pitchFamily="34" charset="0"/>
                        <a:ea typeface="Calibri" panose="020F0502020204030204" pitchFamily="34" charset="0"/>
                        <a:cs typeface="Times New Roman" panose="02020603050405020304" pitchFamily="18" charset="0"/>
                        <a:sym typeface="+mn-ea"/>
                      </a:endParaRPr>
                    </a:p>
                  </a:txBody>
                  <a:tcPr marL="68580" marR="68580" marT="0" marB="0"/>
                </a:tc>
                <a:tc>
                  <a:txBody>
                    <a:bodyPr/>
                    <a:p>
                      <a:pPr>
                        <a:lnSpc>
                          <a:spcPct val="107000"/>
                        </a:lnSpc>
                        <a:spcAft>
                          <a:spcPts val="0"/>
                        </a:spcAft>
                        <a:buNone/>
                      </a:pPr>
                      <a:r>
                        <a:rPr lang="tr-TR" sz="1400">
                          <a:effectLst/>
                          <a:latin typeface="Calibri" panose="020F0502020204030204" pitchFamily="34" charset="0"/>
                          <a:ea typeface="Calibri" panose="020F0502020204030204" pitchFamily="34" charset="0"/>
                          <a:cs typeface="Times New Roman" panose="02020603050405020304" pitchFamily="18" charset="0"/>
                        </a:rPr>
                        <a:t> 26 STK</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nSpc>
                          <a:spcPct val="107000"/>
                        </a:lnSpc>
                        <a:spcAft>
                          <a:spcPts val="0"/>
                        </a:spcAft>
                        <a:buNone/>
                      </a:pPr>
                      <a:r>
                        <a:rPr lang="tr-TR" sz="1400" dirty="0">
                          <a:effectLst/>
                          <a:latin typeface="Calibri" panose="020F0502020204030204" pitchFamily="34" charset="0"/>
                          <a:ea typeface="Calibri" panose="020F0502020204030204" pitchFamily="34" charset="0"/>
                          <a:cs typeface="Times New Roman" panose="02020603050405020304" pitchFamily="18" charset="0"/>
                        </a:rPr>
                        <a:t>40</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graphicFrame>
        <p:nvGraphicFramePr>
          <p:cNvPr id="3" name="Table 2"/>
          <p:cNvGraphicFramePr/>
          <p:nvPr/>
        </p:nvGraphicFramePr>
        <p:xfrm>
          <a:off x="6096000" y="1578483"/>
          <a:ext cx="0" cy="4254500"/>
        </p:xfrm>
        <a:graphic>
          <a:graphicData uri="http://schemas.openxmlformats.org/drawingml/2006/table">
            <a:tbl>
              <a:tblPr/>
              <a:tblGrid>
                <a:gridCol w="0"/>
                <a:gridCol w="0"/>
                <a:gridCol w="0"/>
                <a:gridCol w="0"/>
                <a:gridCol w="0"/>
                <a:gridCol w="0"/>
                <a:gridCol w="0"/>
                <a:gridCol w="0"/>
              </a:tblGrid>
              <a:tr h="2625090">
                <a:tc gridSpan="2">
                  <a:txBody>
                    <a:bodyPr/>
                    <a:p>
                      <a:pPr indent="0">
                        <a:buNone/>
                      </a:pPr>
                      <a:endParaRPr lang="en-US" sz="6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horz" anchor="t" anchorCtr="0">
                    <a:lnL>
                      <a:noFill/>
                    </a:lnL>
                    <a:lnR>
                      <a:noFill/>
                    </a:lnR>
                    <a:lnT cap="flat">
                      <a:noFill/>
                    </a:lnT>
                    <a:lnB cap="flat">
                      <a:noFill/>
                    </a:lnB>
                    <a:lnTlToBr>
                      <a:noFill/>
                    </a:lnTlToBr>
                    <a:lnBlToTr>
                      <a:noFill/>
                    </a:lnBlToTr>
                    <a:solidFill>
                      <a:srgbClr val="E7E6E6"/>
                    </a:solidFill>
                  </a:tcPr>
                </a:tc>
                <a:tc hMerge="1">
                  <a:tcPr>
                    <a:lnT cap="flat">
                      <a:noFill/>
                    </a:lnT>
                    <a:lnB cap="flat">
                      <a:noFill/>
                    </a:lnB>
                  </a:tcPr>
                </a:tc>
                <a:tc gridSpan="6">
                  <a:txBody>
                    <a:bodyPr/>
                    <a:p>
                      <a:pPr indent="0">
                        <a:buNone/>
                      </a:pPr>
                      <a:r>
                        <a:rPr lang="en-US" sz="600" b="1">
                          <a:latin typeface="Times New Roman" panose="02020603050405020304" pitchFamily="18" charset="0"/>
                          <a:cs typeface="Times New Roman" panose="02020603050405020304" pitchFamily="18" charset="0"/>
                        </a:rPr>
                        <a:t>GERÇEKLEŞMİŞ PROJE ETKİNLİKLERİ </a:t>
                      </a:r>
                      <a:endParaRPr lang="en-US" sz="600" b="1">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horz" anchor="t" anchorCtr="0">
                    <a:lnL>
                      <a:noFill/>
                    </a:lnL>
                    <a:lnR cap="flat">
                      <a:noFill/>
                    </a:lnR>
                    <a:lnT cap="flat">
                      <a:noFill/>
                    </a:lnT>
                    <a:lnB cap="flat">
                      <a:noFill/>
                    </a:lnB>
                    <a:lnTlToBr>
                      <a:noFill/>
                    </a:lnTlToBr>
                    <a:lnBlToTr>
                      <a:noFill/>
                    </a:lnBlToTr>
                    <a:solidFill>
                      <a:srgbClr val="E7E6E6"/>
                    </a:solidFill>
                  </a:tcPr>
                </a:tc>
                <a:tc hMerge="1">
                  <a:tcPr>
                    <a:lnT cap="flat">
                      <a:noFill/>
                    </a:lnT>
                    <a:lnB cap="flat">
                      <a:noFill/>
                    </a:lnB>
                  </a:tcPr>
                </a:tc>
                <a:tc hMerge="1">
                  <a:tcPr>
                    <a:lnT cap="flat">
                      <a:noFill/>
                    </a:lnT>
                    <a:lnB cap="flat">
                      <a:noFill/>
                    </a:lnB>
                  </a:tcPr>
                </a:tc>
                <a:tc hMerge="1">
                  <a:tcPr>
                    <a:lnT cap="flat">
                      <a:noFill/>
                    </a:lnT>
                    <a:lnB cap="flat">
                      <a:noFill/>
                    </a:lnB>
                  </a:tcPr>
                </a:tc>
                <a:tc hMerge="1">
                  <a:tcPr>
                    <a:lnT cap="flat">
                      <a:noFill/>
                    </a:lnT>
                    <a:lnB cap="flat">
                      <a:noFill/>
                    </a:lnB>
                  </a:tcPr>
                </a:tc>
                <a:tc hMerge="1">
                  <a:tcPr>
                    <a:lnR cap="flat">
                      <a:noFill/>
                    </a:lnR>
                    <a:lnT cap="flat">
                      <a:noFill/>
                    </a:lnT>
                    <a:lnB cap="flat">
                      <a:noFill/>
                    </a:lnB>
                  </a:tcPr>
                </a:tc>
              </a:tr>
              <a:tr h="1629410">
                <a:tc>
                  <a:txBody>
                    <a:bodyPr/>
                    <a:p>
                      <a:pPr indent="0">
                        <a:buNone/>
                      </a:pPr>
                      <a:r>
                        <a:rPr lang="en-US" sz="600" b="0">
                          <a:latin typeface="Times New Roman" panose="02020603050405020304" pitchFamily="18" charset="0"/>
                          <a:cs typeface="Times New Roman" panose="02020603050405020304" pitchFamily="18" charset="0"/>
                        </a:rPr>
                        <a:t>No</a:t>
                      </a:r>
                      <a:endParaRPr lang="en-US" sz="6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horz" anchor="t" anchorCtr="0">
                    <a:lnL>
                      <a:noFill/>
                    </a:lnL>
                    <a:lnR>
                      <a:noFill/>
                    </a:lnR>
                    <a:lnT cap="flat">
                      <a:noFill/>
                    </a:lnT>
                    <a:lnB cap="flat">
                      <a:noFill/>
                    </a:lnB>
                    <a:lnTlToBr>
                      <a:noFill/>
                    </a:lnTlToBr>
                    <a:lnBlToTr>
                      <a:noFill/>
                    </a:lnBlToTr>
                    <a:noFill/>
                  </a:tcPr>
                </a:tc>
                <a:tc gridSpan="2">
                  <a:txBody>
                    <a:bodyPr/>
                    <a:p>
                      <a:pPr indent="0">
                        <a:buNone/>
                      </a:pPr>
                      <a:r>
                        <a:rPr lang="en-US" sz="600" b="0">
                          <a:latin typeface="Times New Roman" panose="02020603050405020304" pitchFamily="18" charset="0"/>
                          <a:cs typeface="Times New Roman" panose="02020603050405020304" pitchFamily="18" charset="0"/>
                        </a:rPr>
                        <a:t>İlgili Proje /Tarihi</a:t>
                      </a:r>
                      <a:endParaRPr lang="en-US" sz="6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horz" anchor="t" anchorCtr="0">
                    <a:lnL>
                      <a:noFill/>
                    </a:lnL>
                    <a:lnR>
                      <a:noFill/>
                    </a:lnR>
                    <a:lnT cap="flat">
                      <a:noFill/>
                    </a:lnT>
                    <a:lnB cap="flat">
                      <a:noFill/>
                    </a:lnB>
                    <a:lnTlToBr>
                      <a:noFill/>
                    </a:lnTlToBr>
                    <a:lnBlToTr>
                      <a:noFill/>
                    </a:lnBlToTr>
                    <a:noFill/>
                  </a:tcPr>
                </a:tc>
                <a:tc hMerge="1">
                  <a:tcPr>
                    <a:lnT cap="flat">
                      <a:noFill/>
                    </a:lnT>
                    <a:lnB cap="flat">
                      <a:noFill/>
                    </a:lnB>
                  </a:tcPr>
                </a:tc>
                <a:tc>
                  <a:txBody>
                    <a:bodyPr/>
                    <a:p>
                      <a:pPr indent="0">
                        <a:buNone/>
                      </a:pPr>
                      <a:r>
                        <a:rPr lang="en-US" sz="600" b="0">
                          <a:latin typeface="Times New Roman" panose="02020603050405020304" pitchFamily="18" charset="0"/>
                          <a:cs typeface="Times New Roman" panose="02020603050405020304" pitchFamily="18" charset="0"/>
                        </a:rPr>
                        <a:t>Etkinlik</a:t>
                      </a:r>
                      <a:endParaRPr lang="en-US" sz="6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horz" anchor="t" anchorCtr="0">
                    <a:lnL>
                      <a:noFill/>
                    </a:lnL>
                    <a:lnR>
                      <a:noFill/>
                    </a:lnR>
                    <a:lnT cap="flat">
                      <a:noFill/>
                    </a:lnT>
                    <a:lnB cap="flat">
                      <a:noFill/>
                    </a:lnB>
                    <a:lnTlToBr>
                      <a:noFill/>
                    </a:lnTlToBr>
                    <a:lnBlToTr>
                      <a:noFill/>
                    </a:lnBlToTr>
                    <a:noFill/>
                  </a:tcPr>
                </a:tc>
                <a:tc>
                  <a:txBody>
                    <a:bodyPr/>
                    <a:p>
                      <a:pPr indent="0">
                        <a:buNone/>
                      </a:pPr>
                      <a:r>
                        <a:rPr lang="en-US" sz="600" b="0">
                          <a:latin typeface="Times New Roman" panose="02020603050405020304" pitchFamily="18" charset="0"/>
                          <a:cs typeface="Times New Roman" panose="02020603050405020304" pitchFamily="18" charset="0"/>
                        </a:rPr>
                        <a:t>Ortaklar</a:t>
                      </a:r>
                      <a:endParaRPr lang="en-US" sz="6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horz" anchor="t" anchorCtr="0">
                    <a:lnL>
                      <a:noFill/>
                    </a:lnL>
                    <a:lnR>
                      <a:noFill/>
                    </a:lnR>
                    <a:lnT cap="flat">
                      <a:noFill/>
                    </a:lnT>
                    <a:lnB cap="flat">
                      <a:noFill/>
                    </a:lnB>
                    <a:lnTlToBr>
                      <a:noFill/>
                    </a:lnTlToBr>
                    <a:lnBlToTr>
                      <a:noFill/>
                    </a:lnBlToTr>
                    <a:noFill/>
                  </a:tcPr>
                </a:tc>
                <a:tc>
                  <a:txBody>
                    <a:bodyPr/>
                    <a:p>
                      <a:pPr indent="0">
                        <a:buNone/>
                      </a:pPr>
                      <a:r>
                        <a:rPr lang="en-US" sz="600" b="0">
                          <a:latin typeface="Times New Roman" panose="02020603050405020304" pitchFamily="18" charset="0"/>
                          <a:cs typeface="Times New Roman" panose="02020603050405020304" pitchFamily="18" charset="0"/>
                        </a:rPr>
                        <a:t>Hedef Kitle</a:t>
                      </a:r>
                      <a:endParaRPr lang="en-US" sz="6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horz" anchor="t" anchorCtr="0">
                    <a:lnL>
                      <a:noFill/>
                    </a:lnL>
                    <a:lnR>
                      <a:noFill/>
                    </a:lnR>
                    <a:lnT cap="flat">
                      <a:noFill/>
                    </a:lnT>
                    <a:lnB cap="flat">
                      <a:noFill/>
                    </a:lnB>
                    <a:lnTlToBr>
                      <a:noFill/>
                    </a:lnTlToBr>
                    <a:lnBlToTr>
                      <a:noFill/>
                    </a:lnBlToTr>
                    <a:noFill/>
                  </a:tcPr>
                </a:tc>
                <a:tc>
                  <a:txBody>
                    <a:bodyPr/>
                    <a:p>
                      <a:pPr indent="0">
                        <a:buNone/>
                      </a:pPr>
                      <a:r>
                        <a:rPr lang="en-US" sz="600" b="0">
                          <a:latin typeface="Times New Roman" panose="02020603050405020304" pitchFamily="18" charset="0"/>
                          <a:cs typeface="Times New Roman" panose="02020603050405020304" pitchFamily="18" charset="0"/>
                        </a:rPr>
                        <a:t>Katılımcı sayısı*</a:t>
                      </a:r>
                      <a:endParaRPr lang="en-US" sz="6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horz" anchor="t" anchorCtr="0">
                    <a:lnL>
                      <a:noFill/>
                    </a:lnL>
                    <a:lnR>
                      <a:noFill/>
                    </a:lnR>
                    <a:lnT cap="flat">
                      <a:noFill/>
                    </a:lnT>
                    <a:lnB cap="flat">
                      <a:noFill/>
                    </a:lnB>
                    <a:lnTlToBr>
                      <a:noFill/>
                    </a:lnTlToBr>
                    <a:lnBlToTr>
                      <a:noFill/>
                    </a:lnBlToTr>
                    <a:noFill/>
                  </a:tcPr>
                </a:tc>
                <a:tc>
                  <a:txBody>
                    <a:bodyPr/>
                    <a:p>
                      <a:pPr indent="0">
                        <a:buNone/>
                      </a:pPr>
                      <a:r>
                        <a:rPr lang="en-US" sz="600" b="0">
                          <a:latin typeface="Times New Roman" panose="02020603050405020304" pitchFamily="18" charset="0"/>
                          <a:cs typeface="Times New Roman" panose="02020603050405020304" pitchFamily="18" charset="0"/>
                        </a:rPr>
                        <a:t>İlgili SFA**Kodu</a:t>
                      </a:r>
                      <a:endParaRPr lang="en-US" sz="6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horz" anchor="t" anchorCtr="0">
                    <a:lnL>
                      <a:noFill/>
                    </a:lnL>
                    <a:lnR cap="flat">
                      <a:noFill/>
                    </a:lnR>
                    <a:lnT cap="flat">
                      <a:noFill/>
                    </a:lnT>
                    <a:lnB cap="flat">
                      <a:noFill/>
                    </a:lnB>
                    <a:lnTlToBr>
                      <a:noFill/>
                    </a:lnTlToBr>
                    <a:lnBlToTr>
                      <a:noFill/>
                    </a:lnBlToTr>
                    <a:noFill/>
                  </a:tcPr>
                </a:tc>
              </a:tr>
              <a:tr h="0">
                <a:tc>
                  <a:txBody>
                    <a:bodyPr/>
                    <a:p>
                      <a:pPr indent="0">
                        <a:buNone/>
                      </a:pPr>
                      <a:r>
                        <a:rPr lang="en-US" sz="600" b="0">
                          <a:highlight>
                            <a:srgbClr val="FFFF00"/>
                          </a:highlight>
                          <a:latin typeface="Times New Roman" panose="02020603050405020304" pitchFamily="18" charset="0"/>
                          <a:cs typeface="Times New Roman" panose="02020603050405020304" pitchFamily="18" charset="0"/>
                        </a:rPr>
                        <a:t> </a:t>
                      </a:r>
                      <a:endParaRPr lang="en-US" sz="600" b="0">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horz" anchor="t" anchorCtr="0">
                    <a:lnL>
                      <a:noFill/>
                    </a:lnL>
                    <a:lnR>
                      <a:noFill/>
                    </a:lnR>
                    <a:lnT cap="flat">
                      <a:noFill/>
                    </a:lnT>
                    <a:lnB cap="flat">
                      <a:noFill/>
                    </a:lnB>
                    <a:lnTlToBr>
                      <a:noFill/>
                    </a:lnTlToBr>
                    <a:lnBlToTr>
                      <a:noFill/>
                    </a:lnBlToTr>
                    <a:noFill/>
                  </a:tcPr>
                </a:tc>
                <a:tc gridSpan="2">
                  <a:txBody>
                    <a:bodyPr/>
                    <a:p>
                      <a:pPr indent="0">
                        <a:buNone/>
                      </a:pPr>
                      <a:r>
                        <a:rPr lang="en-US" sz="600" b="0">
                          <a:highlight>
                            <a:srgbClr val="FFFF00"/>
                          </a:highlight>
                          <a:latin typeface="Times New Roman" panose="02020603050405020304" pitchFamily="18" charset="0"/>
                          <a:cs typeface="Times New Roman" panose="02020603050405020304" pitchFamily="18" charset="0"/>
                        </a:rPr>
                        <a:t> </a:t>
                      </a:r>
                      <a:endParaRPr lang="en-US" sz="600" b="0">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horz" anchor="t" anchorCtr="0">
                    <a:lnL>
                      <a:noFill/>
                    </a:lnL>
                    <a:lnR>
                      <a:noFill/>
                    </a:lnR>
                    <a:lnT cap="flat">
                      <a:noFill/>
                    </a:lnT>
                    <a:lnB cap="flat">
                      <a:noFill/>
                    </a:lnB>
                    <a:lnTlToBr>
                      <a:noFill/>
                    </a:lnTlToBr>
                    <a:lnBlToTr>
                      <a:noFill/>
                    </a:lnBlToTr>
                    <a:noFill/>
                  </a:tcPr>
                </a:tc>
                <a:tc hMerge="1">
                  <a:tcPr>
                    <a:lnT cap="flat">
                      <a:noFill/>
                    </a:lnT>
                    <a:lnB cap="flat">
                      <a:noFill/>
                    </a:lnB>
                  </a:tcPr>
                </a:tc>
                <a:tc>
                  <a:txBody>
                    <a:bodyPr/>
                    <a:p>
                      <a:pPr indent="0">
                        <a:buNone/>
                      </a:pPr>
                      <a:r>
                        <a:rPr lang="en-US" sz="600" b="0">
                          <a:latin typeface="Times New Roman" panose="02020603050405020304" pitchFamily="18" charset="0"/>
                          <a:cs typeface="Times New Roman" panose="02020603050405020304" pitchFamily="18" charset="0"/>
                        </a:rPr>
                        <a:t> </a:t>
                      </a:r>
                      <a:endParaRPr lang="en-US" sz="6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horz" anchor="t" anchorCtr="0">
                    <a:lnL>
                      <a:noFill/>
                    </a:lnL>
                    <a:lnR>
                      <a:noFill/>
                    </a:lnR>
                    <a:lnT cap="flat">
                      <a:noFill/>
                    </a:lnT>
                    <a:lnB cap="flat">
                      <a:noFill/>
                    </a:lnB>
                    <a:lnTlToBr>
                      <a:noFill/>
                    </a:lnTlToBr>
                    <a:lnBlToTr>
                      <a:noFill/>
                    </a:lnBlToTr>
                    <a:noFill/>
                  </a:tcPr>
                </a:tc>
                <a:tc>
                  <a:txBody>
                    <a:bodyPr/>
                    <a:p>
                      <a:pPr indent="0">
                        <a:buNone/>
                      </a:pPr>
                      <a:r>
                        <a:rPr lang="en-US" sz="600" b="0">
                          <a:latin typeface="Times New Roman" panose="02020603050405020304" pitchFamily="18" charset="0"/>
                          <a:cs typeface="Times New Roman" panose="02020603050405020304" pitchFamily="18" charset="0"/>
                        </a:rPr>
                        <a:t> </a:t>
                      </a:r>
                      <a:endParaRPr lang="en-US" sz="6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horz" anchor="t" anchorCtr="0">
                    <a:lnL>
                      <a:noFill/>
                    </a:lnL>
                    <a:lnR>
                      <a:noFill/>
                    </a:lnR>
                    <a:lnT cap="flat">
                      <a:noFill/>
                    </a:lnT>
                    <a:lnB cap="flat">
                      <a:noFill/>
                    </a:lnB>
                    <a:lnTlToBr>
                      <a:noFill/>
                    </a:lnTlToBr>
                    <a:lnBlToTr>
                      <a:noFill/>
                    </a:lnBlToTr>
                    <a:noFill/>
                  </a:tcPr>
                </a:tc>
                <a:tc>
                  <a:txBody>
                    <a:bodyPr/>
                    <a:p>
                      <a:pPr indent="0">
                        <a:buNone/>
                      </a:pPr>
                      <a:r>
                        <a:rPr lang="en-US" sz="600" b="0">
                          <a:latin typeface="Times New Roman" panose="02020603050405020304" pitchFamily="18" charset="0"/>
                          <a:cs typeface="Times New Roman" panose="02020603050405020304" pitchFamily="18" charset="0"/>
                        </a:rPr>
                        <a:t> </a:t>
                      </a:r>
                      <a:endParaRPr lang="en-US" sz="6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horz" anchor="t" anchorCtr="0">
                    <a:lnL>
                      <a:noFill/>
                    </a:lnL>
                    <a:lnR>
                      <a:noFill/>
                    </a:lnR>
                    <a:lnT cap="flat">
                      <a:noFill/>
                    </a:lnT>
                    <a:lnB cap="flat">
                      <a:noFill/>
                    </a:lnB>
                    <a:lnTlToBr>
                      <a:noFill/>
                    </a:lnTlToBr>
                    <a:lnBlToTr>
                      <a:noFill/>
                    </a:lnBlToTr>
                    <a:noFill/>
                  </a:tcPr>
                </a:tc>
                <a:tc>
                  <a:txBody>
                    <a:bodyPr/>
                    <a:p>
                      <a:pPr indent="0">
                        <a:buNone/>
                      </a:pPr>
                      <a:r>
                        <a:rPr lang="en-US" sz="600" b="0">
                          <a:latin typeface="Times New Roman" panose="02020603050405020304" pitchFamily="18" charset="0"/>
                          <a:cs typeface="Times New Roman" panose="02020603050405020304" pitchFamily="18" charset="0"/>
                        </a:rPr>
                        <a:t> </a:t>
                      </a:r>
                      <a:endParaRPr lang="en-US" sz="6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horz" anchor="t" anchorCtr="0">
                    <a:lnL>
                      <a:noFill/>
                    </a:lnL>
                    <a:lnR>
                      <a:noFill/>
                    </a:lnR>
                    <a:lnT cap="flat">
                      <a:noFill/>
                    </a:lnT>
                    <a:lnB cap="flat">
                      <a:noFill/>
                    </a:lnB>
                    <a:lnTlToBr>
                      <a:noFill/>
                    </a:lnTlToBr>
                    <a:lnBlToTr>
                      <a:noFill/>
                    </a:lnBlToTr>
                    <a:noFill/>
                  </a:tcPr>
                </a:tc>
                <a:tc>
                  <a:txBody>
                    <a:bodyPr/>
                    <a:p>
                      <a:pPr indent="0">
                        <a:buNone/>
                      </a:pPr>
                      <a:r>
                        <a:rPr lang="en-US" sz="600" b="0">
                          <a:latin typeface="Times New Roman" panose="02020603050405020304" pitchFamily="18" charset="0"/>
                          <a:cs typeface="Times New Roman" panose="02020603050405020304" pitchFamily="18" charset="0"/>
                        </a:rPr>
                        <a:t> </a:t>
                      </a:r>
                      <a:endParaRPr lang="en-US" sz="6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horz" anchor="t" anchorCtr="0">
                    <a:lnL>
                      <a:noFill/>
                    </a:lnL>
                    <a:lnR cap="flat">
                      <a:noFill/>
                    </a:lnR>
                    <a:lnT cap="flat">
                      <a:noFill/>
                    </a:lnT>
                    <a:lnB cap="flat">
                      <a:noFill/>
                    </a:lnB>
                    <a:lnTlToBr>
                      <a:noFill/>
                    </a:lnTlToBr>
                    <a:lnBlToTr>
                      <a:noFill/>
                    </a:lnBlToTr>
                    <a:noFill/>
                  </a:tcPr>
                </a:tc>
              </a:tr>
              <a:tr h="0">
                <a:tc>
                  <a:txBody>
                    <a:bodyPr/>
                    <a:p>
                      <a:pPr indent="0">
                        <a:buNone/>
                      </a:pPr>
                      <a:r>
                        <a:rPr lang="en-US" sz="600" b="0">
                          <a:highlight>
                            <a:srgbClr val="FFFF00"/>
                          </a:highlight>
                          <a:latin typeface="Times New Roman" panose="02020603050405020304" pitchFamily="18" charset="0"/>
                          <a:cs typeface="Times New Roman" panose="02020603050405020304" pitchFamily="18" charset="0"/>
                        </a:rPr>
                        <a:t> </a:t>
                      </a:r>
                      <a:endParaRPr lang="en-US" sz="600" b="0">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horz" anchor="t" anchorCtr="0">
                    <a:lnL>
                      <a:noFill/>
                    </a:lnL>
                    <a:lnR>
                      <a:noFill/>
                    </a:lnR>
                    <a:lnT cap="flat">
                      <a:noFill/>
                    </a:lnT>
                    <a:lnB cap="flat">
                      <a:noFill/>
                    </a:lnB>
                    <a:lnTlToBr>
                      <a:noFill/>
                    </a:lnTlToBr>
                    <a:lnBlToTr>
                      <a:noFill/>
                    </a:lnBlToTr>
                    <a:noFill/>
                  </a:tcPr>
                </a:tc>
                <a:tc gridSpan="2">
                  <a:txBody>
                    <a:bodyPr/>
                    <a:p>
                      <a:pPr indent="0">
                        <a:buNone/>
                      </a:pPr>
                      <a:r>
                        <a:rPr lang="en-US" sz="600" b="0">
                          <a:highlight>
                            <a:srgbClr val="FFFF00"/>
                          </a:highlight>
                          <a:latin typeface="Times New Roman" panose="02020603050405020304" pitchFamily="18" charset="0"/>
                          <a:cs typeface="Times New Roman" panose="02020603050405020304" pitchFamily="18" charset="0"/>
                        </a:rPr>
                        <a:t> </a:t>
                      </a:r>
                      <a:endParaRPr lang="en-US" sz="600" b="0">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horz" anchor="t" anchorCtr="0">
                    <a:lnL>
                      <a:noFill/>
                    </a:lnL>
                    <a:lnR>
                      <a:noFill/>
                    </a:lnR>
                    <a:lnT cap="flat">
                      <a:noFill/>
                    </a:lnT>
                    <a:lnB cap="flat">
                      <a:noFill/>
                    </a:lnB>
                    <a:lnTlToBr>
                      <a:noFill/>
                    </a:lnTlToBr>
                    <a:lnBlToTr>
                      <a:noFill/>
                    </a:lnBlToTr>
                    <a:noFill/>
                  </a:tcPr>
                </a:tc>
                <a:tc hMerge="1">
                  <a:tcPr>
                    <a:lnT cap="flat">
                      <a:noFill/>
                    </a:lnT>
                    <a:lnB cap="flat">
                      <a:noFill/>
                    </a:lnB>
                  </a:tcPr>
                </a:tc>
                <a:tc>
                  <a:txBody>
                    <a:bodyPr/>
                    <a:p>
                      <a:pPr indent="0">
                        <a:buNone/>
                      </a:pPr>
                      <a:r>
                        <a:rPr lang="en-US" sz="600" b="0">
                          <a:latin typeface="Times New Roman" panose="02020603050405020304" pitchFamily="18" charset="0"/>
                          <a:cs typeface="Times New Roman" panose="02020603050405020304" pitchFamily="18" charset="0"/>
                        </a:rPr>
                        <a:t> </a:t>
                      </a:r>
                      <a:endParaRPr lang="en-US" sz="6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horz" anchor="t" anchorCtr="0">
                    <a:lnL>
                      <a:noFill/>
                    </a:lnL>
                    <a:lnR>
                      <a:noFill/>
                    </a:lnR>
                    <a:lnT cap="flat">
                      <a:noFill/>
                    </a:lnT>
                    <a:lnB cap="flat">
                      <a:noFill/>
                    </a:lnB>
                    <a:lnTlToBr>
                      <a:noFill/>
                    </a:lnTlToBr>
                    <a:lnBlToTr>
                      <a:noFill/>
                    </a:lnBlToTr>
                    <a:noFill/>
                  </a:tcPr>
                </a:tc>
                <a:tc>
                  <a:txBody>
                    <a:bodyPr/>
                    <a:p>
                      <a:pPr indent="0">
                        <a:buNone/>
                      </a:pPr>
                      <a:r>
                        <a:rPr lang="en-US" sz="600" b="0">
                          <a:latin typeface="Times New Roman" panose="02020603050405020304" pitchFamily="18" charset="0"/>
                          <a:cs typeface="Times New Roman" panose="02020603050405020304" pitchFamily="18" charset="0"/>
                        </a:rPr>
                        <a:t> </a:t>
                      </a:r>
                      <a:endParaRPr lang="en-US" sz="6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horz" anchor="t" anchorCtr="0">
                    <a:lnL>
                      <a:noFill/>
                    </a:lnL>
                    <a:lnR>
                      <a:noFill/>
                    </a:lnR>
                    <a:lnT cap="flat">
                      <a:noFill/>
                    </a:lnT>
                    <a:lnB cap="flat">
                      <a:noFill/>
                    </a:lnB>
                    <a:lnTlToBr>
                      <a:noFill/>
                    </a:lnTlToBr>
                    <a:lnBlToTr>
                      <a:noFill/>
                    </a:lnBlToTr>
                    <a:noFill/>
                  </a:tcPr>
                </a:tc>
                <a:tc>
                  <a:txBody>
                    <a:bodyPr/>
                    <a:p>
                      <a:pPr indent="0">
                        <a:buNone/>
                      </a:pPr>
                      <a:r>
                        <a:rPr lang="en-US" sz="600" b="0">
                          <a:latin typeface="Times New Roman" panose="02020603050405020304" pitchFamily="18" charset="0"/>
                          <a:cs typeface="Times New Roman" panose="02020603050405020304" pitchFamily="18" charset="0"/>
                        </a:rPr>
                        <a:t> </a:t>
                      </a:r>
                      <a:endParaRPr lang="en-US" sz="6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horz" anchor="t" anchorCtr="0">
                    <a:lnL>
                      <a:noFill/>
                    </a:lnL>
                    <a:lnR>
                      <a:noFill/>
                    </a:lnR>
                    <a:lnT cap="flat">
                      <a:noFill/>
                    </a:lnT>
                    <a:lnB cap="flat">
                      <a:noFill/>
                    </a:lnB>
                    <a:lnTlToBr>
                      <a:noFill/>
                    </a:lnTlToBr>
                    <a:lnBlToTr>
                      <a:noFill/>
                    </a:lnBlToTr>
                    <a:noFill/>
                  </a:tcPr>
                </a:tc>
                <a:tc>
                  <a:txBody>
                    <a:bodyPr/>
                    <a:p>
                      <a:pPr indent="0">
                        <a:buNone/>
                      </a:pPr>
                      <a:r>
                        <a:rPr lang="en-US" sz="600" b="0">
                          <a:latin typeface="Times New Roman" panose="02020603050405020304" pitchFamily="18" charset="0"/>
                          <a:cs typeface="Times New Roman" panose="02020603050405020304" pitchFamily="18" charset="0"/>
                        </a:rPr>
                        <a:t> </a:t>
                      </a:r>
                      <a:endParaRPr lang="en-US" sz="6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horz" anchor="t" anchorCtr="0">
                    <a:lnL>
                      <a:noFill/>
                    </a:lnL>
                    <a:lnR>
                      <a:noFill/>
                    </a:lnR>
                    <a:lnT cap="flat">
                      <a:noFill/>
                    </a:lnT>
                    <a:lnB cap="flat">
                      <a:noFill/>
                    </a:lnB>
                    <a:lnTlToBr>
                      <a:noFill/>
                    </a:lnTlToBr>
                    <a:lnBlToTr>
                      <a:noFill/>
                    </a:lnBlToTr>
                    <a:noFill/>
                  </a:tcPr>
                </a:tc>
                <a:tc>
                  <a:txBody>
                    <a:bodyPr/>
                    <a:p>
                      <a:pPr indent="0">
                        <a:buNone/>
                      </a:pPr>
                      <a:r>
                        <a:rPr lang="en-US" sz="600" b="0">
                          <a:latin typeface="Times New Roman" panose="02020603050405020304" pitchFamily="18" charset="0"/>
                          <a:cs typeface="Times New Roman" panose="02020603050405020304" pitchFamily="18" charset="0"/>
                        </a:rPr>
                        <a:t> </a:t>
                      </a:r>
                      <a:endParaRPr lang="en-US" sz="6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horz" anchor="t" anchorCtr="0">
                    <a:lnL>
                      <a:noFill/>
                    </a:lnL>
                    <a:lnR cap="flat">
                      <a:noFill/>
                    </a:lnR>
                    <a:lnT cap="flat">
                      <a:noFill/>
                    </a:lnT>
                    <a:lnB cap="flat">
                      <a:noFill/>
                    </a:lnB>
                    <a:lnTlToBr>
                      <a:noFill/>
                    </a:lnTlToBr>
                    <a:lnBlToTr>
                      <a:noFill/>
                    </a:lnBlToTr>
                    <a:noFill/>
                  </a:tcPr>
                </a:tc>
              </a:tr>
              <a:tr h="0">
                <a:tc>
                  <a:txBody>
                    <a:bodyPr/>
                    <a:p>
                      <a:pPr indent="0">
                        <a:buNone/>
                      </a:pPr>
                      <a:r>
                        <a:rPr lang="en-US" sz="600" b="0">
                          <a:highlight>
                            <a:srgbClr val="FFFF00"/>
                          </a:highlight>
                          <a:latin typeface="Times New Roman" panose="02020603050405020304" pitchFamily="18" charset="0"/>
                          <a:cs typeface="Times New Roman" panose="02020603050405020304" pitchFamily="18" charset="0"/>
                        </a:rPr>
                        <a:t> </a:t>
                      </a:r>
                      <a:endParaRPr lang="en-US" sz="600" b="0">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horz" anchor="t" anchorCtr="0">
                    <a:lnL>
                      <a:noFill/>
                    </a:lnL>
                    <a:lnR>
                      <a:noFill/>
                    </a:lnR>
                    <a:lnT cap="flat">
                      <a:noFill/>
                    </a:lnT>
                    <a:lnB cap="flat">
                      <a:noFill/>
                    </a:lnB>
                    <a:lnTlToBr>
                      <a:noFill/>
                    </a:lnTlToBr>
                    <a:lnBlToTr>
                      <a:noFill/>
                    </a:lnBlToTr>
                    <a:noFill/>
                  </a:tcPr>
                </a:tc>
                <a:tc gridSpan="2">
                  <a:txBody>
                    <a:bodyPr/>
                    <a:p>
                      <a:pPr indent="0">
                        <a:buNone/>
                      </a:pPr>
                      <a:r>
                        <a:rPr lang="en-US" sz="600" b="0">
                          <a:highlight>
                            <a:srgbClr val="FFFF00"/>
                          </a:highlight>
                          <a:latin typeface="Times New Roman" panose="02020603050405020304" pitchFamily="18" charset="0"/>
                          <a:cs typeface="Times New Roman" panose="02020603050405020304" pitchFamily="18" charset="0"/>
                        </a:rPr>
                        <a:t> </a:t>
                      </a:r>
                      <a:endParaRPr lang="en-US" sz="600" b="0">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horz" anchor="t" anchorCtr="0">
                    <a:lnL>
                      <a:noFill/>
                    </a:lnL>
                    <a:lnR>
                      <a:noFill/>
                    </a:lnR>
                    <a:lnT cap="flat">
                      <a:noFill/>
                    </a:lnT>
                    <a:lnB cap="flat">
                      <a:noFill/>
                    </a:lnB>
                    <a:lnTlToBr>
                      <a:noFill/>
                    </a:lnTlToBr>
                    <a:lnBlToTr>
                      <a:noFill/>
                    </a:lnBlToTr>
                    <a:noFill/>
                  </a:tcPr>
                </a:tc>
                <a:tc hMerge="1">
                  <a:tcPr>
                    <a:lnT cap="flat">
                      <a:noFill/>
                    </a:lnT>
                    <a:lnB cap="flat">
                      <a:noFill/>
                    </a:lnB>
                  </a:tcPr>
                </a:tc>
                <a:tc>
                  <a:txBody>
                    <a:bodyPr/>
                    <a:p>
                      <a:pPr indent="0">
                        <a:buNone/>
                      </a:pPr>
                      <a:r>
                        <a:rPr lang="en-US" sz="600" b="0">
                          <a:latin typeface="Times New Roman" panose="02020603050405020304" pitchFamily="18" charset="0"/>
                          <a:cs typeface="Times New Roman" panose="02020603050405020304" pitchFamily="18" charset="0"/>
                        </a:rPr>
                        <a:t> </a:t>
                      </a:r>
                      <a:endParaRPr lang="en-US" sz="6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horz" anchor="t" anchorCtr="0">
                    <a:lnL>
                      <a:noFill/>
                    </a:lnL>
                    <a:lnR>
                      <a:noFill/>
                    </a:lnR>
                    <a:lnT cap="flat">
                      <a:noFill/>
                    </a:lnT>
                    <a:lnB cap="flat">
                      <a:noFill/>
                    </a:lnB>
                    <a:lnTlToBr>
                      <a:noFill/>
                    </a:lnTlToBr>
                    <a:lnBlToTr>
                      <a:noFill/>
                    </a:lnBlToTr>
                    <a:noFill/>
                  </a:tcPr>
                </a:tc>
                <a:tc>
                  <a:txBody>
                    <a:bodyPr/>
                    <a:p>
                      <a:pPr indent="0">
                        <a:buNone/>
                      </a:pPr>
                      <a:r>
                        <a:rPr lang="en-US" sz="600" b="0">
                          <a:latin typeface="Times New Roman" panose="02020603050405020304" pitchFamily="18" charset="0"/>
                          <a:cs typeface="Times New Roman" panose="02020603050405020304" pitchFamily="18" charset="0"/>
                        </a:rPr>
                        <a:t> </a:t>
                      </a:r>
                      <a:endParaRPr lang="en-US" sz="6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horz" anchor="t" anchorCtr="0">
                    <a:lnL>
                      <a:noFill/>
                    </a:lnL>
                    <a:lnR>
                      <a:noFill/>
                    </a:lnR>
                    <a:lnT cap="flat">
                      <a:noFill/>
                    </a:lnT>
                    <a:lnB cap="flat">
                      <a:noFill/>
                    </a:lnB>
                    <a:lnTlToBr>
                      <a:noFill/>
                    </a:lnTlToBr>
                    <a:lnBlToTr>
                      <a:noFill/>
                    </a:lnBlToTr>
                    <a:noFill/>
                  </a:tcPr>
                </a:tc>
                <a:tc>
                  <a:txBody>
                    <a:bodyPr/>
                    <a:p>
                      <a:pPr indent="0">
                        <a:buNone/>
                      </a:pPr>
                      <a:r>
                        <a:rPr lang="en-US" sz="600" b="0">
                          <a:latin typeface="Times New Roman" panose="02020603050405020304" pitchFamily="18" charset="0"/>
                          <a:cs typeface="Times New Roman" panose="02020603050405020304" pitchFamily="18" charset="0"/>
                        </a:rPr>
                        <a:t> </a:t>
                      </a:r>
                      <a:endParaRPr lang="en-US" sz="6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horz" anchor="t" anchorCtr="0">
                    <a:lnL>
                      <a:noFill/>
                    </a:lnL>
                    <a:lnR>
                      <a:noFill/>
                    </a:lnR>
                    <a:lnT cap="flat">
                      <a:noFill/>
                    </a:lnT>
                    <a:lnB cap="flat">
                      <a:noFill/>
                    </a:lnB>
                    <a:lnTlToBr>
                      <a:noFill/>
                    </a:lnTlToBr>
                    <a:lnBlToTr>
                      <a:noFill/>
                    </a:lnBlToTr>
                    <a:noFill/>
                  </a:tcPr>
                </a:tc>
                <a:tc>
                  <a:txBody>
                    <a:bodyPr/>
                    <a:p>
                      <a:pPr indent="0">
                        <a:buNone/>
                      </a:pPr>
                      <a:r>
                        <a:rPr lang="en-US" sz="600" b="0">
                          <a:latin typeface="Times New Roman" panose="02020603050405020304" pitchFamily="18" charset="0"/>
                          <a:cs typeface="Times New Roman" panose="02020603050405020304" pitchFamily="18" charset="0"/>
                        </a:rPr>
                        <a:t> </a:t>
                      </a:r>
                      <a:endParaRPr lang="en-US" sz="6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horz" anchor="t" anchorCtr="0">
                    <a:lnL>
                      <a:noFill/>
                    </a:lnL>
                    <a:lnR>
                      <a:noFill/>
                    </a:lnR>
                    <a:lnT cap="flat">
                      <a:noFill/>
                    </a:lnT>
                    <a:lnB cap="flat">
                      <a:noFill/>
                    </a:lnB>
                    <a:lnTlToBr>
                      <a:noFill/>
                    </a:lnTlToBr>
                    <a:lnBlToTr>
                      <a:noFill/>
                    </a:lnBlToTr>
                    <a:noFill/>
                  </a:tcPr>
                </a:tc>
                <a:tc>
                  <a:txBody>
                    <a:bodyPr/>
                    <a:p>
                      <a:pPr indent="0">
                        <a:buNone/>
                      </a:pPr>
                      <a:endParaRPr lang="en-US" sz="6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horz" anchor="t" anchorCtr="0">
                    <a:lnL>
                      <a:noFill/>
                    </a:lnL>
                    <a:lnR cap="flat">
                      <a:noFill/>
                    </a:lnR>
                    <a:lnT cap="flat">
                      <a:noFill/>
                    </a:lnT>
                    <a:lnB cap="flat">
                      <a:noFill/>
                    </a:lnB>
                    <a:lnTlToBr>
                      <a:noFill/>
                    </a:lnTlToBr>
                    <a:lnBlToTr>
                      <a:noFill/>
                    </a:lnBlToTr>
                    <a:noFill/>
                  </a:tcPr>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838200" y="365125"/>
            <a:ext cx="10515600" cy="846455"/>
          </a:xfrm>
        </p:spPr>
        <p:txBody>
          <a:bodyPr>
            <a:normAutofit fontScale="90000"/>
          </a:bodyPr>
          <a:p>
            <a:pPr algn="ctr"/>
            <a:r>
              <a:rPr lang="tr-TR" altLang="en-US" sz="4445" b="1">
                <a:solidFill>
                  <a:schemeClr val="accent1"/>
                </a:solidFill>
              </a:rPr>
              <a:t>GERÇEKLEŞTİRDİĞİMİZ YAYINLAR</a:t>
            </a:r>
            <a:br>
              <a:rPr lang="tr-TR" altLang="en-US" sz="4445" b="1">
                <a:solidFill>
                  <a:schemeClr val="accent1"/>
                </a:solidFill>
              </a:rPr>
            </a:br>
            <a:endParaRPr lang="tr-TR" altLang="en-US" sz="4445" b="1">
              <a:solidFill>
                <a:schemeClr val="accent1"/>
              </a:solidFill>
            </a:endParaRPr>
          </a:p>
        </p:txBody>
      </p:sp>
      <p:graphicFrame>
        <p:nvGraphicFramePr>
          <p:cNvPr id="4" name="Content Placeholder 3"/>
          <p:cNvGraphicFramePr/>
          <p:nvPr>
            <p:ph idx="1"/>
          </p:nvPr>
        </p:nvGraphicFramePr>
        <p:xfrm>
          <a:off x="838200" y="1127125"/>
          <a:ext cx="10515600" cy="5667375"/>
        </p:xfrm>
        <a:graphic>
          <a:graphicData uri="http://schemas.openxmlformats.org/drawingml/2006/table">
            <a:tbl>
              <a:tblPr firstRow="1" bandRow="1">
                <a:tableStyleId>{5C22544A-7EE6-4342-B048-85BDC9FD1C3A}</a:tableStyleId>
              </a:tblPr>
              <a:tblGrid>
                <a:gridCol w="887095"/>
                <a:gridCol w="5679440"/>
                <a:gridCol w="1969135"/>
                <a:gridCol w="1979930"/>
              </a:tblGrid>
              <a:tr h="471170">
                <a:tc>
                  <a:txBody>
                    <a:bodyPr/>
                    <a:p>
                      <a:pPr>
                        <a:buNone/>
                      </a:pPr>
                      <a:r>
                        <a:rPr lang="tr-TR" altLang="en-US"/>
                        <a:t>NO</a:t>
                      </a:r>
                      <a:endParaRPr lang="tr-TR" altLang="en-US"/>
                    </a:p>
                  </a:txBody>
                  <a:tcPr/>
                </a:tc>
                <a:tc>
                  <a:txBody>
                    <a:bodyPr/>
                    <a:p>
                      <a:pPr>
                        <a:buNone/>
                      </a:pPr>
                      <a:r>
                        <a:rPr lang="tr-TR" altLang="en-US"/>
                        <a:t>YAYIN ADI</a:t>
                      </a:r>
                      <a:endParaRPr lang="tr-TR" altLang="en-US"/>
                    </a:p>
                  </a:txBody>
                  <a:tcPr/>
                </a:tc>
                <a:tc>
                  <a:txBody>
                    <a:bodyPr/>
                    <a:p>
                      <a:pPr>
                        <a:buNone/>
                      </a:pPr>
                      <a:r>
                        <a:rPr lang="tr-TR" altLang="en-US"/>
                        <a:t>TARİH</a:t>
                      </a:r>
                      <a:endParaRPr lang="tr-TR" altLang="en-US"/>
                    </a:p>
                  </a:txBody>
                  <a:tcPr/>
                </a:tc>
                <a:tc>
                  <a:txBody>
                    <a:bodyPr/>
                    <a:p>
                      <a:pPr>
                        <a:buNone/>
                      </a:pPr>
                      <a:r>
                        <a:rPr lang="tr-TR" altLang="en-US"/>
                        <a:t>YAYIM ŞEKLİ/ YERİ</a:t>
                      </a:r>
                      <a:endParaRPr lang="tr-TR" altLang="en-US"/>
                    </a:p>
                  </a:txBody>
                  <a:tcPr/>
                </a:tc>
              </a:tr>
              <a:tr h="970915">
                <a:tc>
                  <a:txBody>
                    <a:bodyPr/>
                    <a:p>
                      <a:pPr>
                        <a:buNone/>
                      </a:pPr>
                      <a:r>
                        <a:rPr lang="tr-TR" altLang="en-US"/>
                        <a:t>1</a:t>
                      </a:r>
                      <a:endParaRPr lang="tr-TR" altLang="en-US"/>
                    </a:p>
                  </a:txBody>
                  <a:tcPr/>
                </a:tc>
                <a:tc>
                  <a:txBody>
                    <a:bodyPr/>
                    <a:p>
                      <a:pPr>
                        <a:buNone/>
                      </a:pPr>
                      <a:r>
                        <a:rPr lang="en-US"/>
                        <a:t>Sivil Toplum Yolculuğunda 33 Yıl: TÜKD Antalya Şubesi 1988-2021</a:t>
                      </a:r>
                      <a:r>
                        <a:rPr lang="tr-TR" altLang="en-US"/>
                        <a:t> </a:t>
                      </a:r>
                      <a:endParaRPr lang="en-US"/>
                    </a:p>
                  </a:txBody>
                  <a:tcPr/>
                </a:tc>
                <a:tc>
                  <a:txBody>
                    <a:bodyPr/>
                    <a:p>
                      <a:pPr>
                        <a:buNone/>
                      </a:pPr>
                      <a:r>
                        <a:rPr lang="tr-TR" altLang="en-US"/>
                        <a:t>15 Ocak 2022</a:t>
                      </a:r>
                      <a:endParaRPr lang="tr-TR" altLang="en-US"/>
                    </a:p>
                  </a:txBody>
                  <a:tcPr/>
                </a:tc>
                <a:tc>
                  <a:txBody>
                    <a:bodyPr/>
                    <a:p>
                      <a:pPr>
                        <a:buNone/>
                      </a:pPr>
                      <a:r>
                        <a:rPr lang="tr-TR" altLang="en-US"/>
                        <a:t>Basılı Kitap</a:t>
                      </a:r>
                      <a:endParaRPr lang="tr-TR" altLang="en-US"/>
                    </a:p>
                  </a:txBody>
                  <a:tcPr/>
                </a:tc>
              </a:tr>
              <a:tr h="791210">
                <a:tc>
                  <a:txBody>
                    <a:bodyPr/>
                    <a:p>
                      <a:pPr>
                        <a:buNone/>
                      </a:pPr>
                      <a:r>
                        <a:rPr lang="tr-TR" altLang="en-US"/>
                        <a:t>2</a:t>
                      </a:r>
                      <a:endParaRPr lang="tr-TR" altLang="en-US"/>
                    </a:p>
                  </a:txBody>
                  <a:tcPr/>
                </a:tc>
                <a:tc>
                  <a:txBody>
                    <a:bodyPr/>
                    <a:p>
                      <a:pPr>
                        <a:buNone/>
                      </a:pPr>
                      <a:r>
                        <a:rPr lang="en-US"/>
                        <a:t>Antalya Gazetecileri Eşitlikçi Medya Dili Rehberi</a:t>
                      </a:r>
                      <a:r>
                        <a:rPr lang="tr-TR" altLang="en-US"/>
                        <a:t>  </a:t>
                      </a:r>
                      <a:endParaRPr lang="tr-TR" altLang="en-US"/>
                    </a:p>
                  </a:txBody>
                  <a:tcPr/>
                </a:tc>
                <a:tc>
                  <a:txBody>
                    <a:bodyPr/>
                    <a:p>
                      <a:pPr>
                        <a:buNone/>
                      </a:pPr>
                      <a:r>
                        <a:rPr lang="tr-TR" altLang="en-US"/>
                        <a:t>  30 Mart </a:t>
                      </a:r>
                      <a:r>
                        <a:rPr lang="tr-TR" altLang="en-US" sz="1800">
                          <a:sym typeface="+mn-ea"/>
                        </a:rPr>
                        <a:t>2022</a:t>
                      </a:r>
                      <a:endParaRPr lang="tr-TR" altLang="en-US"/>
                    </a:p>
                  </a:txBody>
                  <a:tcPr/>
                </a:tc>
                <a:tc>
                  <a:txBody>
                    <a:bodyPr/>
                    <a:p>
                      <a:pPr>
                        <a:buNone/>
                      </a:pPr>
                      <a:r>
                        <a:rPr lang="tr-TR" altLang="en-US"/>
                        <a:t>Basılı Kitapçık</a:t>
                      </a:r>
                      <a:endParaRPr lang="tr-TR" altLang="en-US"/>
                    </a:p>
                  </a:txBody>
                  <a:tcPr/>
                </a:tc>
              </a:tr>
              <a:tr h="792480">
                <a:tc>
                  <a:txBody>
                    <a:bodyPr/>
                    <a:p>
                      <a:pPr>
                        <a:buNone/>
                      </a:pPr>
                      <a:r>
                        <a:rPr lang="tr-TR" altLang="en-US"/>
                        <a:t>3</a:t>
                      </a:r>
                      <a:endParaRPr lang="tr-TR" altLang="en-US"/>
                    </a:p>
                  </a:txBody>
                  <a:tcPr/>
                </a:tc>
                <a:tc>
                  <a:txBody>
                    <a:bodyPr/>
                    <a:p>
                      <a:pPr>
                        <a:buNone/>
                      </a:pPr>
                      <a:r>
                        <a:rPr lang="en-US"/>
                        <a:t>Antalya Gazeteleri Eşitlikçi Medya Dili İzleme Çalışması Raporu</a:t>
                      </a:r>
                      <a:r>
                        <a:rPr lang="tr-TR" altLang="en-US"/>
                        <a:t> </a:t>
                      </a:r>
                      <a:endParaRPr lang="tr-TR" altLang="en-US"/>
                    </a:p>
                  </a:txBody>
                  <a:tcPr/>
                </a:tc>
                <a:tc>
                  <a:txBody>
                    <a:bodyPr/>
                    <a:p>
                      <a:pPr>
                        <a:buNone/>
                      </a:pPr>
                      <a:r>
                        <a:rPr lang="tr-TR" altLang="en-US"/>
                        <a:t>25 Kasım 2022</a:t>
                      </a:r>
                      <a:endParaRPr lang="tr-TR" altLang="en-US"/>
                    </a:p>
                  </a:txBody>
                  <a:tcPr/>
                </a:tc>
                <a:tc>
                  <a:txBody>
                    <a:bodyPr/>
                    <a:p>
                      <a:pPr>
                        <a:buNone/>
                      </a:pPr>
                      <a:r>
                        <a:rPr lang="tr-TR" altLang="en-US"/>
                        <a:t>Rapor / web</a:t>
                      </a:r>
                      <a:endParaRPr lang="tr-TR" altLang="en-US"/>
                    </a:p>
                  </a:txBody>
                  <a:tcPr/>
                </a:tc>
              </a:tr>
              <a:tr h="914400">
                <a:tc>
                  <a:txBody>
                    <a:bodyPr/>
                    <a:p>
                      <a:pPr>
                        <a:buNone/>
                      </a:pPr>
                      <a:r>
                        <a:rPr lang="tr-TR" altLang="en-US"/>
                        <a:t>4</a:t>
                      </a:r>
                      <a:endParaRPr lang="tr-TR" altLang="en-US"/>
                    </a:p>
                  </a:txBody>
                  <a:tcPr/>
                </a:tc>
                <a:tc>
                  <a:txBody>
                    <a:bodyPr/>
                    <a:p>
                      <a:pPr>
                        <a:buNone/>
                      </a:pPr>
                      <a:r>
                        <a:rPr lang="en-US"/>
                        <a:t>10 Mart Kadın Yoksulluğu Çalıştayı Sonuç Raporu</a:t>
                      </a:r>
                      <a:r>
                        <a:rPr lang="tr-TR" altLang="en-US"/>
                        <a:t> (100 sayfa)</a:t>
                      </a:r>
                      <a:endParaRPr lang="en-US"/>
                    </a:p>
                    <a:p>
                      <a:pPr>
                        <a:buNone/>
                      </a:pPr>
                      <a:endParaRPr lang="en-US"/>
                    </a:p>
                  </a:txBody>
                  <a:tcPr/>
                </a:tc>
                <a:tc>
                  <a:txBody>
                    <a:bodyPr/>
                    <a:p>
                      <a:pPr>
                        <a:buNone/>
                      </a:pPr>
                      <a:r>
                        <a:rPr lang="tr-TR" altLang="en-US"/>
                        <a:t>Haziran 2023</a:t>
                      </a:r>
                      <a:endParaRPr lang="tr-TR" altLang="en-US"/>
                    </a:p>
                  </a:txBody>
                  <a:tcPr/>
                </a:tc>
                <a:tc>
                  <a:txBody>
                    <a:bodyPr/>
                    <a:p>
                      <a:pPr>
                        <a:buNone/>
                      </a:pPr>
                      <a:r>
                        <a:rPr lang="tr-TR" altLang="en-US"/>
                        <a:t>Rapor /web</a:t>
                      </a:r>
                      <a:endParaRPr lang="tr-TR" altLang="en-US"/>
                    </a:p>
                  </a:txBody>
                  <a:tcPr/>
                </a:tc>
              </a:tr>
              <a:tr h="914400">
                <a:tc>
                  <a:txBody>
                    <a:bodyPr/>
                    <a:p>
                      <a:pPr>
                        <a:buNone/>
                      </a:pPr>
                      <a:r>
                        <a:rPr lang="tr-TR" altLang="en-US"/>
                        <a:t>5</a:t>
                      </a:r>
                      <a:endParaRPr lang="tr-TR" altLang="en-US"/>
                    </a:p>
                  </a:txBody>
                  <a:tcPr/>
                </a:tc>
                <a:tc>
                  <a:txBody>
                    <a:bodyPr/>
                    <a:p>
                      <a:pPr>
                        <a:buNone/>
                      </a:pPr>
                      <a:r>
                        <a:rPr lang="en-US"/>
                        <a:t>Y</a:t>
                      </a:r>
                      <a:r>
                        <a:rPr lang="tr-TR" altLang="en-US"/>
                        <a:t>erli </a:t>
                      </a:r>
                      <a:r>
                        <a:rPr lang="en-US"/>
                        <a:t>T</a:t>
                      </a:r>
                      <a:r>
                        <a:rPr lang="tr-TR" altLang="en-US"/>
                        <a:t>elevizyon</a:t>
                      </a:r>
                      <a:r>
                        <a:rPr lang="en-US"/>
                        <a:t> D</a:t>
                      </a:r>
                      <a:r>
                        <a:rPr lang="tr-TR" altLang="en-US"/>
                        <a:t>izilerinin</a:t>
                      </a:r>
                      <a:r>
                        <a:rPr lang="en-US"/>
                        <a:t> T</a:t>
                      </a:r>
                      <a:r>
                        <a:rPr lang="tr-TR" altLang="en-US"/>
                        <a:t>oplumsal </a:t>
                      </a:r>
                      <a:r>
                        <a:rPr lang="en-US"/>
                        <a:t> C</a:t>
                      </a:r>
                      <a:r>
                        <a:rPr lang="tr-TR" altLang="en-US"/>
                        <a:t>insiyet</a:t>
                      </a:r>
                      <a:r>
                        <a:rPr lang="en-US"/>
                        <a:t> </a:t>
                      </a:r>
                      <a:r>
                        <a:rPr lang="tr-TR" altLang="en-US"/>
                        <a:t>ve</a:t>
                      </a:r>
                      <a:r>
                        <a:rPr lang="en-US"/>
                        <a:t> Ş</a:t>
                      </a:r>
                      <a:r>
                        <a:rPr lang="tr-TR" altLang="en-US"/>
                        <a:t>iddet</a:t>
                      </a:r>
                      <a:r>
                        <a:rPr lang="en-US"/>
                        <a:t> K</a:t>
                      </a:r>
                      <a:r>
                        <a:rPr lang="tr-TR" altLang="en-US"/>
                        <a:t>arnesi Proje Raporu</a:t>
                      </a:r>
                      <a:r>
                        <a:rPr lang="en-US"/>
                        <a:t> </a:t>
                      </a:r>
                      <a:r>
                        <a:rPr lang="tr-TR" altLang="en-US"/>
                        <a:t>(30 sayfa)</a:t>
                      </a:r>
                      <a:endParaRPr lang="en-US"/>
                    </a:p>
                    <a:p>
                      <a:pPr>
                        <a:buNone/>
                      </a:pPr>
                      <a:endParaRPr lang="en-US"/>
                    </a:p>
                  </a:txBody>
                  <a:tcPr/>
                </a:tc>
                <a:tc>
                  <a:txBody>
                    <a:bodyPr/>
                    <a:p>
                      <a:pPr>
                        <a:buNone/>
                      </a:pPr>
                      <a:r>
                        <a:rPr lang="tr-TR" altLang="en-US"/>
                        <a:t>29 Ekim 2023</a:t>
                      </a:r>
                      <a:endParaRPr lang="tr-TR" altLang="en-US"/>
                    </a:p>
                  </a:txBody>
                  <a:tcPr/>
                </a:tc>
                <a:tc>
                  <a:txBody>
                    <a:bodyPr/>
                    <a:p>
                      <a:pPr>
                        <a:buNone/>
                      </a:pPr>
                      <a:r>
                        <a:rPr lang="tr-TR" altLang="en-US"/>
                        <a:t>Rapor /Web</a:t>
                      </a:r>
                      <a:endParaRPr lang="tr-TR" altLang="en-US"/>
                    </a:p>
                  </a:txBody>
                  <a:tcPr/>
                </a:tc>
              </a:tr>
              <a:tr h="812800">
                <a:tc>
                  <a:txBody>
                    <a:bodyPr/>
                    <a:p>
                      <a:pPr>
                        <a:buNone/>
                      </a:pPr>
                      <a:r>
                        <a:rPr lang="tr-TR" altLang="en-US"/>
                        <a:t>6</a:t>
                      </a:r>
                      <a:endParaRPr lang="tr-TR" altLang="en-US"/>
                    </a:p>
                  </a:txBody>
                  <a:tcPr/>
                </a:tc>
                <a:tc>
                  <a:txBody>
                    <a:bodyPr/>
                    <a:p>
                      <a:pPr>
                        <a:buNone/>
                      </a:pPr>
                      <a:r>
                        <a:rPr lang="tr-TR" altLang="en-US"/>
                        <a:t>Üniversite Öğrencilerinin Barınma, Geçim ve Eğitim Sorunları Anket Çalışması Raporu </a:t>
                      </a:r>
                      <a:endParaRPr lang="tr-TR" altLang="en-US"/>
                    </a:p>
                  </a:txBody>
                  <a:tcPr/>
                </a:tc>
                <a:tc>
                  <a:txBody>
                    <a:bodyPr/>
                    <a:p>
                      <a:pPr>
                        <a:buNone/>
                      </a:pPr>
                      <a:r>
                        <a:rPr lang="tr-TR" altLang="en-US"/>
                        <a:t>20 Ocak 2024</a:t>
                      </a:r>
                      <a:endParaRPr lang="tr-TR" altLang="en-US"/>
                    </a:p>
                  </a:txBody>
                  <a:tcPr/>
                </a:tc>
                <a:tc>
                  <a:txBody>
                    <a:bodyPr/>
                    <a:p>
                      <a:pPr>
                        <a:buNone/>
                      </a:pPr>
                      <a:r>
                        <a:rPr lang="tr-TR" altLang="en-US"/>
                        <a:t>Rapor</a:t>
                      </a:r>
                      <a:endParaRPr lang="tr-TR" altLang="en-US"/>
                    </a:p>
                  </a:txBody>
                  <a:tcPr/>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838200" y="365125"/>
            <a:ext cx="10515600" cy="1141730"/>
          </a:xfrm>
        </p:spPr>
        <p:txBody>
          <a:bodyPr/>
          <a:p>
            <a:pPr algn="ctr"/>
            <a:r>
              <a:rPr lang="tr-TR" altLang="en-US" b="1">
                <a:solidFill>
                  <a:schemeClr val="accent1"/>
                </a:solidFill>
              </a:rPr>
              <a:t>2024 	YILI   DEVAM EDEN PROJELERİMİZ</a:t>
            </a:r>
            <a:endParaRPr lang="tr-TR" altLang="en-US" b="1">
              <a:solidFill>
                <a:schemeClr val="accent1"/>
              </a:solidFill>
            </a:endParaRPr>
          </a:p>
        </p:txBody>
      </p:sp>
      <p:sp>
        <p:nvSpPr>
          <p:cNvPr id="3" name="Content Placeholder 2"/>
          <p:cNvSpPr>
            <a:spLocks noGrp="1"/>
          </p:cNvSpPr>
          <p:nvPr>
            <p:ph idx="1"/>
          </p:nvPr>
        </p:nvSpPr>
        <p:spPr>
          <a:xfrm>
            <a:off x="838200" y="1506855"/>
            <a:ext cx="10515600" cy="4864100"/>
          </a:xfrm>
        </p:spPr>
        <p:txBody>
          <a:bodyPr>
            <a:normAutofit/>
          </a:bodyPr>
          <a:p>
            <a:pPr marL="0" indent="0">
              <a:buNone/>
            </a:pPr>
            <a:r>
              <a:rPr lang="tr-TR" altLang="en-US" sz="3200" b="1">
                <a:solidFill>
                  <a:schemeClr val="accent1"/>
                </a:solidFill>
                <a:sym typeface="+mn-ea"/>
              </a:rPr>
              <a:t>1- ÖĞRENCİ ANKETİ: </a:t>
            </a:r>
            <a:r>
              <a:rPr lang="tr-TR" altLang="en-US" sz="3200">
                <a:sym typeface="+mn-ea"/>
              </a:rPr>
              <a:t>Bursiyerlerimizin üniversitede yaşadıkları sorunlar ve yoksunluklar ile ilgili bir anket çalışması tamamlandı. Raporu yazıldı. Rektörlük/Yurt Müdürlüğü nezdinde savunuculuk faaliyetleri yürütülecek. </a:t>
            </a:r>
            <a:endParaRPr lang="tr-TR" altLang="en-US" sz="3200">
              <a:sym typeface="+mn-ea"/>
            </a:endParaRPr>
          </a:p>
          <a:p>
            <a:pPr marL="0" indent="0">
              <a:buNone/>
            </a:pPr>
            <a:r>
              <a:rPr lang="tr-TR" altLang="en-US" sz="3200" b="1">
                <a:solidFill>
                  <a:schemeClr val="accent1"/>
                </a:solidFill>
                <a:sym typeface="+mn-ea"/>
              </a:rPr>
              <a:t>2- DİZİLERDEKİ ŞİDDETİN İZLENMESİ PROJESİ DEVAM:</a:t>
            </a:r>
            <a:r>
              <a:rPr lang="tr-TR" altLang="en-US" sz="3200">
                <a:sym typeface="+mn-ea"/>
              </a:rPr>
              <a:t> Televizyon dizilerindeki toplumsal cinsiyet ve şiddet içerikleri ile ilgili projemizin ulusal düzeye taşınması ile ilgili adımlar</a:t>
            </a:r>
            <a:endParaRPr lang="tr-TR" altLang="en-US" sz="3200">
              <a:sym typeface="+mn-ea"/>
            </a:endParaRPr>
          </a:p>
          <a:p>
            <a:pPr marL="0" indent="0">
              <a:buNone/>
            </a:pPr>
            <a:r>
              <a:rPr lang="tr-TR" altLang="en-US" sz="3200" b="1">
                <a:solidFill>
                  <a:schemeClr val="accent1"/>
                </a:solidFill>
                <a:sym typeface="+mn-ea"/>
              </a:rPr>
              <a:t>3- OSMANLI’DAN GÜNÜMÜZE TÜRK FEMİNİST KADIN YAZARLAR OKUMA GRUBU PROJESİ:</a:t>
            </a:r>
            <a:r>
              <a:rPr lang="tr-TR" altLang="en-US" sz="3200">
                <a:sym typeface="+mn-ea"/>
              </a:rPr>
              <a:t> Devam ediyor. 12 yazarı tamamladık. </a:t>
            </a:r>
            <a:endParaRPr lang="tr-TR" altLang="en-US" sz="3200">
              <a:sym typeface="+mn-ea"/>
            </a:endParaRPr>
          </a:p>
          <a:p>
            <a:pPr marL="0" indent="0">
              <a:buNone/>
            </a:pPr>
            <a:endParaRPr lang="en-US" sz="32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838200" y="365125"/>
            <a:ext cx="10515600" cy="1121410"/>
          </a:xfrm>
        </p:spPr>
        <p:txBody>
          <a:bodyPr/>
          <a:p>
            <a:pPr algn="ctr"/>
            <a:r>
              <a:rPr lang="tr-TR" altLang="en-US" b="1">
                <a:solidFill>
                  <a:schemeClr val="accent1"/>
                </a:solidFill>
                <a:sym typeface="+mn-ea"/>
              </a:rPr>
              <a:t>2024 	YILI   YILDIZ PROJELERİMİZ</a:t>
            </a:r>
            <a:endParaRPr lang="tr-TR" altLang="en-US" b="1">
              <a:solidFill>
                <a:schemeClr val="accent1"/>
              </a:solidFill>
              <a:sym typeface="+mn-ea"/>
            </a:endParaRPr>
          </a:p>
        </p:txBody>
      </p:sp>
      <p:sp>
        <p:nvSpPr>
          <p:cNvPr id="3" name="Content Placeholder 2"/>
          <p:cNvSpPr>
            <a:spLocks noGrp="1"/>
          </p:cNvSpPr>
          <p:nvPr>
            <p:ph idx="1"/>
          </p:nvPr>
        </p:nvSpPr>
        <p:spPr>
          <a:xfrm>
            <a:off x="838200" y="1486535"/>
            <a:ext cx="10515600" cy="4690745"/>
          </a:xfrm>
        </p:spPr>
        <p:txBody>
          <a:bodyPr>
            <a:noAutofit/>
          </a:bodyPr>
          <a:p>
            <a:r>
              <a:rPr lang="tr-TR" altLang="en-US" sz="3600" b="1">
                <a:solidFill>
                  <a:schemeClr val="accent1"/>
                </a:solidFill>
                <a:sym typeface="+mn-ea"/>
              </a:rPr>
              <a:t>4- ÇOCUK HAKLARI VE REFAHI İÇİN ELELE PROJESİ :</a:t>
            </a:r>
            <a:r>
              <a:rPr lang="tr-TR" altLang="en-US" sz="3600">
                <a:sym typeface="+mn-ea"/>
              </a:rPr>
              <a:t> Çocuk refahı konusunun çok yönlü olarak ele alınacağı etkinlikler. 92 Kişilik bir çalışma grubu oluştu, akademisyenler ve STK’lardan. </a:t>
            </a:r>
            <a:endParaRPr lang="tr-TR" altLang="en-US" sz="3600">
              <a:sym typeface="+mn-ea"/>
            </a:endParaRPr>
          </a:p>
          <a:p>
            <a:r>
              <a:rPr lang="tr-TR" altLang="en-US" sz="3600" b="1">
                <a:solidFill>
                  <a:schemeClr val="accent1"/>
                </a:solidFill>
                <a:sym typeface="+mn-ea"/>
              </a:rPr>
              <a:t>5- YURDUMA IŞIK OL PROJESİ:</a:t>
            </a:r>
            <a:r>
              <a:rPr lang="tr-TR" altLang="en-US" sz="3600">
                <a:sym typeface="+mn-ea"/>
              </a:rPr>
              <a:t> BİNA ROY projesi olarak başvuru yapıyoruz. TÜKD Şubelerinden toplamda en az 50 bursiyerimizin yazın memleketlerinde en az 5 çocukla 15 saatlik bir etkinlik programı uygulamasını öngörüyor. </a:t>
            </a:r>
            <a:endParaRPr lang="en-US" sz="3600"/>
          </a:p>
          <a:p>
            <a:endParaRPr lang="en-US" sz="36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pPr algn="ctr"/>
            <a:r>
              <a:rPr lang="tr-TR" altLang="en-US" b="1">
                <a:solidFill>
                  <a:schemeClr val="accent5"/>
                </a:solidFill>
              </a:rPr>
              <a:t>TEŞEKKÜRLERİM</a:t>
            </a:r>
            <a:endParaRPr lang="tr-TR" altLang="en-US" b="1">
              <a:solidFill>
                <a:schemeClr val="accent5"/>
              </a:solidFill>
            </a:endParaRPr>
          </a:p>
        </p:txBody>
      </p:sp>
      <p:sp>
        <p:nvSpPr>
          <p:cNvPr id="3" name="Content Placeholder 2"/>
          <p:cNvSpPr>
            <a:spLocks noGrp="1"/>
          </p:cNvSpPr>
          <p:nvPr>
            <p:ph idx="1"/>
          </p:nvPr>
        </p:nvSpPr>
        <p:spPr>
          <a:xfrm>
            <a:off x="838200" y="1537970"/>
            <a:ext cx="10515600" cy="4639310"/>
          </a:xfrm>
        </p:spPr>
        <p:txBody>
          <a:bodyPr/>
          <a:p>
            <a:pPr marL="0" indent="0" algn="ctr">
              <a:buNone/>
            </a:pPr>
            <a:r>
              <a:rPr lang="tr-TR" altLang="en-US" sz="3200" b="1">
                <a:solidFill>
                  <a:schemeClr val="accent1">
                    <a:lumMod val="75000"/>
                  </a:schemeClr>
                </a:solidFill>
              </a:rPr>
              <a:t>SEVGİLİ YÖNETİM KURULU ÜYELERİME</a:t>
            </a:r>
            <a:endParaRPr lang="tr-TR" altLang="en-US" sz="3200" b="1">
              <a:solidFill>
                <a:schemeClr val="accent1">
                  <a:lumMod val="75000"/>
                </a:schemeClr>
              </a:solidFill>
            </a:endParaRPr>
          </a:p>
          <a:p>
            <a:pPr marL="0" indent="0" algn="ctr">
              <a:buNone/>
            </a:pPr>
            <a:r>
              <a:rPr lang="tr-TR" altLang="en-US" sz="3200" b="1">
                <a:solidFill>
                  <a:schemeClr val="accent1">
                    <a:lumMod val="75000"/>
                  </a:schemeClr>
                </a:solidFill>
              </a:rPr>
              <a:t>PROJELERİMİZE KATKI VEREN TÜM ÜYELERİMİZE</a:t>
            </a:r>
            <a:endParaRPr lang="tr-TR" altLang="en-US" sz="3200" b="1">
              <a:solidFill>
                <a:schemeClr val="accent1">
                  <a:lumMod val="75000"/>
                </a:schemeClr>
              </a:solidFill>
            </a:endParaRPr>
          </a:p>
          <a:p>
            <a:pPr marL="0" indent="0" algn="ctr">
              <a:buNone/>
            </a:pPr>
            <a:r>
              <a:rPr lang="tr-TR" altLang="en-US" sz="3200" b="1">
                <a:solidFill>
                  <a:schemeClr val="accent1">
                    <a:lumMod val="75000"/>
                  </a:schemeClr>
                </a:solidFill>
              </a:rPr>
              <a:t>SON DÖNEMDE YÖNETİM KURULU TOPLANTILARIMIZA DÜZENLİ KATILAN VE DESTEK VEREN GENİŞLETİLMİŞ KURUL ÜYELERİMİZE</a:t>
            </a:r>
            <a:endParaRPr lang="tr-TR" altLang="en-US" sz="3200" b="1">
              <a:solidFill>
                <a:schemeClr val="accent1">
                  <a:lumMod val="75000"/>
                </a:schemeClr>
              </a:solidFill>
            </a:endParaRPr>
          </a:p>
          <a:p>
            <a:pPr marL="0" indent="0" algn="ctr">
              <a:buNone/>
            </a:pPr>
            <a:r>
              <a:rPr lang="tr-TR" altLang="en-US" sz="3200" b="1">
                <a:solidFill>
                  <a:schemeClr val="accent1">
                    <a:lumMod val="75000"/>
                  </a:schemeClr>
                </a:solidFill>
              </a:rPr>
              <a:t>VE</a:t>
            </a:r>
            <a:endParaRPr lang="tr-TR" altLang="en-US" sz="3200" b="1">
              <a:solidFill>
                <a:schemeClr val="accent1">
                  <a:lumMod val="75000"/>
                </a:schemeClr>
              </a:solidFill>
            </a:endParaRPr>
          </a:p>
          <a:p>
            <a:pPr marL="0" indent="0" algn="ctr">
              <a:buNone/>
            </a:pPr>
            <a:r>
              <a:rPr lang="tr-TR" altLang="en-US" sz="3200" b="1">
                <a:solidFill>
                  <a:schemeClr val="accent1">
                    <a:lumMod val="75000"/>
                  </a:schemeClr>
                </a:solidFill>
              </a:rPr>
              <a:t>TAKDİR VE YORUMLARIYLA BİZE GÜÇ KATAN TÜM ÜYELERİMİZE</a:t>
            </a:r>
            <a:endParaRPr lang="tr-TR" altLang="en-US" sz="3200" b="1">
              <a:solidFill>
                <a:schemeClr val="accent1">
                  <a:lumMod val="75000"/>
                </a:schemeClr>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Title 3"/>
          <p:cNvSpPr>
            <a:spLocks noGrp="1"/>
          </p:cNvSpPr>
          <p:nvPr>
            <p:ph type="title"/>
          </p:nvPr>
        </p:nvSpPr>
        <p:spPr>
          <a:xfrm>
            <a:off x="831850" y="1483360"/>
            <a:ext cx="10515600" cy="3284220"/>
          </a:xfrm>
        </p:spPr>
        <p:txBody>
          <a:bodyPr>
            <a:normAutofit/>
          </a:bodyPr>
          <a:p>
            <a:pPr algn="ctr"/>
            <a:r>
              <a:rPr lang="tr-TR" altLang="en-US" b="1" i="1">
                <a:solidFill>
                  <a:schemeClr val="accent1"/>
                </a:solidFill>
              </a:rPr>
              <a:t>HEP BİRLİKTE DAHA GÜZEL ÇALIŞMALAR YAPMAYI DİLİYOR</a:t>
            </a:r>
            <a:br>
              <a:rPr lang="tr-TR" altLang="en-US" b="1" i="1">
                <a:solidFill>
                  <a:schemeClr val="accent1"/>
                </a:solidFill>
              </a:rPr>
            </a:br>
            <a:br>
              <a:rPr lang="tr-TR" altLang="en-US" b="1" i="1">
                <a:solidFill>
                  <a:schemeClr val="accent1"/>
                </a:solidFill>
              </a:rPr>
            </a:br>
            <a:r>
              <a:rPr lang="tr-TR" altLang="en-US" sz="4445" b="1">
                <a:solidFill>
                  <a:schemeClr val="accent1"/>
                </a:solidFill>
              </a:rPr>
              <a:t>DİNLEDİĞİNİZ İÇİN TEŞEKKÜR EDİYORUM</a:t>
            </a:r>
            <a:endParaRPr lang="tr-TR" altLang="en-US" sz="4445" b="1">
              <a:solidFill>
                <a:schemeClr val="accent1"/>
              </a:solidFill>
            </a:endParaRPr>
          </a:p>
        </p:txBody>
      </p:sp>
      <p:sp>
        <p:nvSpPr>
          <p:cNvPr id="5" name="Text Placeholder 4"/>
          <p:cNvSpPr>
            <a:spLocks noGrp="1"/>
          </p:cNvSpPr>
          <p:nvPr>
            <p:ph type="body" idx="1"/>
          </p:nvPr>
        </p:nvSpPr>
        <p:spPr/>
        <p:txBody>
          <a:bodyPr/>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1154582"/>
          </a:xfrm>
        </p:spPr>
        <p:txBody>
          <a:bodyPr>
            <a:normAutofit fontScale="90000"/>
          </a:bodyPr>
          <a:lstStyle/>
          <a:p>
            <a:pPr algn="ctr"/>
            <a:r>
              <a:rPr lang="tr-TR" b="1" dirty="0">
                <a:solidFill>
                  <a:srgbClr val="0070C0"/>
                </a:solidFill>
              </a:rPr>
              <a:t>ŞUBEMİZİN GELİŞİM VERİLERİ  </a:t>
            </a:r>
            <a:br>
              <a:rPr lang="tr-TR" b="1" dirty="0">
                <a:solidFill>
                  <a:srgbClr val="0070C0"/>
                </a:solidFill>
              </a:rPr>
            </a:br>
            <a:endParaRPr lang="tr-TR" sz="3200" b="1" dirty="0">
              <a:solidFill>
                <a:srgbClr val="0070C0"/>
              </a:solidFill>
            </a:endParaRPr>
          </a:p>
        </p:txBody>
      </p:sp>
      <p:sp>
        <p:nvSpPr>
          <p:cNvPr id="3" name="İçerik Yer Tutucusu 2"/>
          <p:cNvSpPr>
            <a:spLocks noGrp="1"/>
          </p:cNvSpPr>
          <p:nvPr>
            <p:ph idx="1"/>
          </p:nvPr>
        </p:nvSpPr>
        <p:spPr>
          <a:xfrm>
            <a:off x="838200" y="1349375"/>
            <a:ext cx="10515600" cy="4827905"/>
          </a:xfrm>
        </p:spPr>
        <p:txBody>
          <a:bodyPr/>
          <a:lstStyle/>
          <a:p>
            <a:endParaRPr lang="tr-TR" dirty="0"/>
          </a:p>
          <a:p>
            <a:endParaRPr lang="tr-TR" dirty="0"/>
          </a:p>
          <a:p>
            <a:endParaRPr lang="tr-TR" dirty="0"/>
          </a:p>
          <a:p>
            <a:endParaRPr lang="tr-TR" dirty="0"/>
          </a:p>
          <a:p>
            <a:pPr marL="0" indent="0">
              <a:buNone/>
            </a:pPr>
            <a:endParaRPr lang="tr-TR" dirty="0"/>
          </a:p>
          <a:p>
            <a:pPr marL="0" indent="0">
              <a:buNone/>
            </a:pPr>
            <a:endParaRPr lang="tr-TR" dirty="0"/>
          </a:p>
          <a:p>
            <a:pPr marL="0" indent="0">
              <a:buNone/>
            </a:pPr>
            <a:endParaRPr lang="tr-TR" dirty="0"/>
          </a:p>
          <a:p>
            <a:pPr marL="457200" lvl="1" indent="457200">
              <a:buNone/>
            </a:pPr>
            <a:endParaRPr lang="tr-TR" dirty="0"/>
          </a:p>
        </p:txBody>
      </p:sp>
      <p:graphicFrame>
        <p:nvGraphicFramePr>
          <p:cNvPr id="4" name="Table 3"/>
          <p:cNvGraphicFramePr/>
          <p:nvPr/>
        </p:nvGraphicFramePr>
        <p:xfrm>
          <a:off x="1828800" y="1710690"/>
          <a:ext cx="8533130" cy="2930525"/>
        </p:xfrm>
        <a:graphic>
          <a:graphicData uri="http://schemas.openxmlformats.org/drawingml/2006/table">
            <a:tbl>
              <a:tblPr firstRow="1" bandRow="1">
                <a:tableStyleId>{5C22544A-7EE6-4342-B048-85BDC9FD1C3A}</a:tableStyleId>
              </a:tblPr>
              <a:tblGrid>
                <a:gridCol w="4266565"/>
                <a:gridCol w="2133600"/>
                <a:gridCol w="2132965"/>
              </a:tblGrid>
              <a:tr h="468630">
                <a:tc>
                  <a:txBody>
                    <a:bodyPr/>
                    <a:p>
                      <a:pPr>
                        <a:buNone/>
                      </a:pPr>
                      <a:r>
                        <a:rPr lang="tr-TR" altLang="en-US"/>
                        <a:t>ŞUBE ADI: ANTALYA</a:t>
                      </a:r>
                      <a:endParaRPr lang="tr-TR" altLang="en-US"/>
                    </a:p>
                  </a:txBody>
                  <a:tcPr/>
                </a:tc>
                <a:tc>
                  <a:txBody>
                    <a:bodyPr/>
                    <a:p>
                      <a:pPr>
                        <a:buNone/>
                      </a:pPr>
                      <a:r>
                        <a:rPr lang="tr-TR" altLang="en-US"/>
                        <a:t>OCAK 2022</a:t>
                      </a:r>
                      <a:endParaRPr lang="tr-TR" altLang="en-US"/>
                    </a:p>
                  </a:txBody>
                  <a:tcPr/>
                </a:tc>
                <a:tc>
                  <a:txBody>
                    <a:bodyPr/>
                    <a:p>
                      <a:pPr>
                        <a:buNone/>
                      </a:pPr>
                      <a:r>
                        <a:rPr lang="tr-TR" altLang="en-US"/>
                        <a:t>OCAK 2024</a:t>
                      </a:r>
                      <a:endParaRPr lang="tr-TR" altLang="en-US"/>
                    </a:p>
                  </a:txBody>
                  <a:tcPr/>
                </a:tc>
              </a:tr>
              <a:tr h="821055">
                <a:tc>
                  <a:txBody>
                    <a:bodyPr/>
                    <a:p>
                      <a:pPr>
                        <a:buNone/>
                      </a:pPr>
                      <a:r>
                        <a:rPr lang="tr-TR" altLang="en-US" sz="1800">
                          <a:sym typeface="+mn-ea"/>
                        </a:rPr>
                        <a:t>ŞUBE ÜYE SAYISI</a:t>
                      </a:r>
                      <a:endParaRPr lang="tr-TR" altLang="en-US" sz="1800"/>
                    </a:p>
                    <a:p>
                      <a:pPr>
                        <a:buNone/>
                      </a:pPr>
                      <a:endParaRPr lang="tr-TR" altLang="en-US"/>
                    </a:p>
                  </a:txBody>
                  <a:tcPr/>
                </a:tc>
                <a:tc>
                  <a:txBody>
                    <a:bodyPr/>
                    <a:p>
                      <a:pPr>
                        <a:buNone/>
                      </a:pPr>
                      <a:r>
                        <a:rPr lang="tr-TR" altLang="en-US"/>
                        <a:t>80</a:t>
                      </a:r>
                      <a:endParaRPr lang="tr-TR" altLang="en-US"/>
                    </a:p>
                  </a:txBody>
                  <a:tcPr/>
                </a:tc>
                <a:tc>
                  <a:txBody>
                    <a:bodyPr/>
                    <a:p>
                      <a:pPr>
                        <a:buNone/>
                      </a:pPr>
                      <a:r>
                        <a:rPr lang="tr-TR" altLang="en-US"/>
                        <a:t>112</a:t>
                      </a:r>
                      <a:endParaRPr lang="tr-TR" altLang="en-US"/>
                    </a:p>
                  </a:txBody>
                  <a:tcPr/>
                </a:tc>
              </a:tr>
              <a:tr h="820420">
                <a:tc>
                  <a:txBody>
                    <a:bodyPr/>
                    <a:p>
                      <a:pPr>
                        <a:buNone/>
                      </a:pPr>
                      <a:r>
                        <a:rPr lang="tr-TR" altLang="en-US"/>
                        <a:t>ŞUBE BURSİYER SAYISI</a:t>
                      </a:r>
                      <a:endParaRPr lang="tr-TR" altLang="en-US"/>
                    </a:p>
                    <a:p>
                      <a:pPr>
                        <a:buNone/>
                      </a:pPr>
                      <a:endParaRPr lang="tr-TR" altLang="en-US"/>
                    </a:p>
                  </a:txBody>
                  <a:tcPr/>
                </a:tc>
                <a:tc>
                  <a:txBody>
                    <a:bodyPr/>
                    <a:p>
                      <a:pPr>
                        <a:buNone/>
                      </a:pPr>
                      <a:r>
                        <a:rPr lang="tr-TR" altLang="en-US"/>
                        <a:t>53</a:t>
                      </a:r>
                      <a:endParaRPr lang="tr-TR" altLang="en-US"/>
                    </a:p>
                  </a:txBody>
                  <a:tcPr/>
                </a:tc>
                <a:tc>
                  <a:txBody>
                    <a:bodyPr/>
                    <a:p>
                      <a:pPr>
                        <a:buNone/>
                      </a:pPr>
                      <a:r>
                        <a:rPr lang="tr-TR" altLang="en-US"/>
                        <a:t>96</a:t>
                      </a:r>
                      <a:endParaRPr lang="tr-TR" altLang="en-US"/>
                    </a:p>
                  </a:txBody>
                  <a:tcPr/>
                </a:tc>
              </a:tr>
              <a:tr h="820420">
                <a:tc>
                  <a:txBody>
                    <a:bodyPr/>
                    <a:p>
                      <a:pPr>
                        <a:buNone/>
                      </a:pPr>
                      <a:r>
                        <a:rPr lang="tr-TR" altLang="en-US"/>
                        <a:t>ŞUBE BURS DESTEKÇİSİ SAYISI</a:t>
                      </a:r>
                      <a:endParaRPr lang="tr-TR" altLang="en-US"/>
                    </a:p>
                    <a:p>
                      <a:pPr>
                        <a:buNone/>
                      </a:pPr>
                      <a:endParaRPr lang="tr-TR" altLang="en-US"/>
                    </a:p>
                  </a:txBody>
                  <a:tcPr/>
                </a:tc>
                <a:tc>
                  <a:txBody>
                    <a:bodyPr/>
                    <a:p>
                      <a:pPr>
                        <a:buNone/>
                      </a:pPr>
                      <a:r>
                        <a:rPr lang="tr-TR" altLang="en-US"/>
                        <a:t>42      (53 burs)</a:t>
                      </a:r>
                      <a:endParaRPr lang="tr-TR" altLang="en-US"/>
                    </a:p>
                  </a:txBody>
                  <a:tcPr/>
                </a:tc>
                <a:tc>
                  <a:txBody>
                    <a:bodyPr/>
                    <a:p>
                      <a:pPr>
                        <a:buNone/>
                      </a:pPr>
                      <a:r>
                        <a:rPr lang="tr-TR" altLang="en-US"/>
                        <a:t>73    (98 burs)</a:t>
                      </a:r>
                      <a:endParaRPr lang="tr-TR" altLang="en-US"/>
                    </a:p>
                  </a:txBody>
                  <a:tcPr/>
                </a:tc>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84530" y="250190"/>
            <a:ext cx="10448925" cy="669290"/>
          </a:xfrm>
        </p:spPr>
        <p:txBody>
          <a:bodyPr>
            <a:normAutofit fontScale="90000"/>
          </a:bodyPr>
          <a:lstStyle/>
          <a:p>
            <a:pPr algn="ctr"/>
            <a:br>
              <a:rPr lang="tr-TR" sz="4000" b="1" dirty="0">
                <a:solidFill>
                  <a:srgbClr val="0070C0"/>
                </a:solidFill>
              </a:rPr>
            </a:br>
            <a:r>
              <a:rPr lang="tr-TR" sz="4000" b="1" dirty="0">
                <a:solidFill>
                  <a:srgbClr val="0070C0"/>
                </a:solidFill>
              </a:rPr>
              <a:t> </a:t>
            </a:r>
            <a:r>
              <a:rPr lang="tr-TR" sz="4445" b="1" dirty="0">
                <a:solidFill>
                  <a:srgbClr val="0070C0"/>
                </a:solidFill>
              </a:rPr>
              <a:t>DÜZENLEDİĞİMİZ EĞİTİM FAALİYETLERİ </a:t>
            </a:r>
            <a:br>
              <a:rPr lang="tr-TR" sz="4445" b="1" dirty="0">
                <a:solidFill>
                  <a:srgbClr val="0070C0"/>
                </a:solidFill>
              </a:rPr>
            </a:br>
            <a:br>
              <a:rPr lang="tr-TR" sz="3110" b="1" dirty="0">
                <a:solidFill>
                  <a:schemeClr val="accent5">
                    <a:lumMod val="75000"/>
                  </a:schemeClr>
                </a:solidFill>
                <a:sym typeface="+mn-ea"/>
              </a:rPr>
            </a:br>
            <a:endParaRPr lang="tr-TR" sz="3110" b="1" dirty="0">
              <a:solidFill>
                <a:srgbClr val="0070C0"/>
              </a:solidFill>
            </a:endParaRPr>
          </a:p>
        </p:txBody>
      </p:sp>
      <p:graphicFrame>
        <p:nvGraphicFramePr>
          <p:cNvPr id="4" name="İçerik Yer Tutucusu 3"/>
          <p:cNvGraphicFramePr>
            <a:graphicFrameLocks noGrp="1"/>
          </p:cNvGraphicFramePr>
          <p:nvPr>
            <p:ph idx="1"/>
          </p:nvPr>
        </p:nvGraphicFramePr>
        <p:xfrm>
          <a:off x="392430" y="760095"/>
          <a:ext cx="10961370" cy="5913120"/>
        </p:xfrm>
        <a:graphic>
          <a:graphicData uri="http://schemas.openxmlformats.org/drawingml/2006/table">
            <a:tbl>
              <a:tblPr firstRow="1" firstCol="1" bandRow="1">
                <a:tableStyleId>{5C22544A-7EE6-4342-B048-85BDC9FD1C3A}</a:tableStyleId>
              </a:tblPr>
              <a:tblGrid>
                <a:gridCol w="893445"/>
                <a:gridCol w="1257935"/>
                <a:gridCol w="3402330"/>
                <a:gridCol w="2315845"/>
                <a:gridCol w="1583055"/>
                <a:gridCol w="1508760"/>
              </a:tblGrid>
              <a:tr h="652780">
                <a:tc>
                  <a:txBody>
                    <a:bodyPr/>
                    <a:lstStyle/>
                    <a:p>
                      <a:pPr>
                        <a:lnSpc>
                          <a:spcPct val="107000"/>
                        </a:lnSpc>
                        <a:spcAft>
                          <a:spcPts val="0"/>
                        </a:spcAft>
                      </a:pPr>
                      <a:r>
                        <a:rPr lang="tr-TR" sz="2000" dirty="0">
                          <a:effectLst/>
                        </a:rPr>
                        <a:t>NO</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tr-TR" sz="2000" dirty="0">
                          <a:effectLst/>
                        </a:rPr>
                        <a:t>TARİH</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tr-TR" sz="2000" dirty="0">
                          <a:effectLst/>
                        </a:rPr>
                        <a:t>KONU</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tr-TR" sz="2000" dirty="0">
                          <a:effectLst/>
                        </a:rPr>
                        <a:t>EĞİTİMCİ</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tr-TR" sz="2000" dirty="0">
                          <a:effectLst/>
                        </a:rPr>
                        <a:t>YER  </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tr-TR" sz="2000" dirty="0">
                          <a:effectLst/>
                        </a:rPr>
                        <a:t>KATILIMCI SAYISI*</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526415">
                <a:tc>
                  <a:txBody>
                    <a:bodyPr/>
                    <a:p>
                      <a:pPr>
                        <a:lnSpc>
                          <a:spcPct val="107000"/>
                        </a:lnSpc>
                        <a:spcAft>
                          <a:spcPts val="0"/>
                        </a:spcAft>
                        <a:buNone/>
                      </a:pPr>
                      <a:r>
                        <a:rPr lang="tr-TR" sz="1400">
                          <a:effectLst/>
                          <a:latin typeface="Calibri" panose="020F0502020204030204" pitchFamily="34" charset="0"/>
                          <a:ea typeface="Calibri" panose="020F0502020204030204" pitchFamily="34" charset="0"/>
                          <a:cs typeface="Times New Roman" panose="02020603050405020304" pitchFamily="18" charset="0"/>
                        </a:rPr>
                        <a:t>1</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nSpc>
                          <a:spcPct val="107000"/>
                        </a:lnSpc>
                        <a:spcAft>
                          <a:spcPts val="0"/>
                        </a:spcAft>
                        <a:buNone/>
                      </a:pPr>
                      <a:r>
                        <a:rPr lang="tr-TR" sz="1600">
                          <a:effectLst/>
                          <a:latin typeface="Calibri" panose="020F0502020204030204" pitchFamily="34" charset="0"/>
                          <a:ea typeface="Calibri" panose="020F0502020204030204" pitchFamily="34" charset="0"/>
                          <a:cs typeface="Times New Roman" panose="02020603050405020304" pitchFamily="18" charset="0"/>
                          <a:sym typeface="+mn-ea"/>
                        </a:rPr>
                        <a:t>Şubat-30 Mayıs 2022</a:t>
                      </a:r>
                      <a:endParaRPr lang="tr-TR" sz="1600">
                        <a:effectLst/>
                        <a:latin typeface="Calibri" panose="020F0502020204030204" pitchFamily="34" charset="0"/>
                        <a:ea typeface="Calibri" panose="020F0502020204030204" pitchFamily="34" charset="0"/>
                        <a:cs typeface="Times New Roman" panose="02020603050405020304" pitchFamily="18" charset="0"/>
                        <a:sym typeface="+mn-ea"/>
                      </a:endParaRPr>
                    </a:p>
                  </a:txBody>
                  <a:tcPr marL="68580" marR="68580" marT="0" marB="0"/>
                </a:tc>
                <a:tc>
                  <a:txBody>
                    <a:bodyPr/>
                    <a:p>
                      <a:pPr>
                        <a:lnSpc>
                          <a:spcPct val="107000"/>
                        </a:lnSpc>
                        <a:spcAft>
                          <a:spcPts val="0"/>
                        </a:spcAft>
                        <a:buNone/>
                      </a:pPr>
                      <a:r>
                        <a:rPr lang="tr-TR" sz="1600">
                          <a:effectLst/>
                          <a:latin typeface="Calibri" panose="020F0502020204030204" pitchFamily="34" charset="0"/>
                          <a:ea typeface="Calibri" panose="020F0502020204030204" pitchFamily="34" charset="0"/>
                          <a:cs typeface="Times New Roman" panose="02020603050405020304" pitchFamily="18" charset="0"/>
                        </a:rPr>
                        <a:t>İngilizce Konuşma </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nSpc>
                          <a:spcPct val="107000"/>
                        </a:lnSpc>
                        <a:spcAft>
                          <a:spcPts val="0"/>
                        </a:spcAft>
                        <a:buNone/>
                      </a:pPr>
                      <a:r>
                        <a:rPr lang="tr-TR" sz="1600">
                          <a:effectLst/>
                          <a:latin typeface="Calibri" panose="020F0502020204030204" pitchFamily="34" charset="0"/>
                          <a:ea typeface="Calibri" panose="020F0502020204030204" pitchFamily="34" charset="0"/>
                          <a:cs typeface="Times New Roman" panose="02020603050405020304" pitchFamily="18" charset="0"/>
                        </a:rPr>
                        <a:t>Sema Eraybar</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nSpc>
                          <a:spcPct val="107000"/>
                        </a:lnSpc>
                        <a:spcAft>
                          <a:spcPts val="0"/>
                        </a:spcAft>
                        <a:buNone/>
                      </a:pPr>
                      <a:r>
                        <a:rPr lang="tr-TR" sz="1600">
                          <a:effectLst/>
                          <a:latin typeface="Calibri" panose="020F0502020204030204" pitchFamily="34" charset="0"/>
                          <a:ea typeface="Calibri" panose="020F0502020204030204" pitchFamily="34" charset="0"/>
                          <a:cs typeface="Times New Roman" panose="02020603050405020304" pitchFamily="18" charset="0"/>
                        </a:rPr>
                        <a:t>Zoom</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nSpc>
                          <a:spcPct val="107000"/>
                        </a:lnSpc>
                        <a:spcAft>
                          <a:spcPts val="0"/>
                        </a:spcAft>
                        <a:buNone/>
                      </a:pPr>
                      <a:r>
                        <a:rPr lang="tr-TR" sz="1600" dirty="0">
                          <a:effectLst/>
                          <a:latin typeface="Calibri" panose="020F0502020204030204" pitchFamily="34" charset="0"/>
                          <a:ea typeface="Calibri" panose="020F0502020204030204" pitchFamily="34" charset="0"/>
                          <a:cs typeface="Times New Roman" panose="02020603050405020304" pitchFamily="18" charset="0"/>
                        </a:rPr>
                        <a:t>20</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526415">
                <a:tc>
                  <a:txBody>
                    <a:bodyPr/>
                    <a:lstStyle/>
                    <a:p>
                      <a:pPr>
                        <a:lnSpc>
                          <a:spcPct val="107000"/>
                        </a:lnSpc>
                        <a:spcAft>
                          <a:spcPts val="0"/>
                        </a:spcAft>
                      </a:pPr>
                      <a:r>
                        <a:rPr lang="tr-TR" sz="1400">
                          <a:effectLst/>
                        </a:rPr>
                        <a:t>2</a:t>
                      </a:r>
                      <a:endParaRPr lang="tr-TR" sz="1400">
                        <a:effectLst/>
                      </a:endParaRPr>
                    </a:p>
                    <a:p>
                      <a:pPr>
                        <a:lnSpc>
                          <a:spcPct val="107000"/>
                        </a:lnSpc>
                        <a:spcAft>
                          <a:spcPts val="0"/>
                        </a:spcAft>
                      </a:pPr>
                      <a:r>
                        <a:rPr lang="tr-TR" sz="1400">
                          <a:effectLst/>
                        </a:rPr>
                        <a:t> </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tr-TR" sz="1600">
                          <a:effectLst/>
                        </a:rPr>
                        <a:t> </a:t>
                      </a:r>
                      <a:r>
                        <a:rPr lang="tr-TR" sz="1600">
                          <a:effectLst/>
                          <a:latin typeface="Calibri" panose="020F0502020204030204" pitchFamily="34" charset="0"/>
                          <a:ea typeface="Calibri" panose="020F0502020204030204" pitchFamily="34" charset="0"/>
                          <a:cs typeface="Times New Roman" panose="02020603050405020304" pitchFamily="18" charset="0"/>
                          <a:sym typeface="+mn-ea"/>
                        </a:rPr>
                        <a:t>Şubat-30 Mayıs 2022</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tr-TR" sz="1600">
                          <a:effectLst/>
                        </a:rPr>
                        <a:t> </a:t>
                      </a:r>
                      <a:r>
                        <a:rPr lang="tr-TR" sz="1600">
                          <a:effectLst/>
                          <a:latin typeface="Calibri" panose="020F0502020204030204" pitchFamily="34" charset="0"/>
                          <a:ea typeface="Calibri" panose="020F0502020204030204" pitchFamily="34" charset="0"/>
                          <a:cs typeface="Times New Roman" panose="02020603050405020304" pitchFamily="18" charset="0"/>
                        </a:rPr>
                        <a:t>Temel Almanca </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tr-TR" sz="1600">
                          <a:effectLst/>
                        </a:rPr>
                        <a:t> Fulya Erşen</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tr-TR" sz="1600">
                          <a:effectLst/>
                        </a:rPr>
                        <a:t> Zoom</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tr-TR" sz="1600" dirty="0">
                          <a:effectLst/>
                        </a:rPr>
                        <a:t> 20</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525780">
                <a:tc>
                  <a:txBody>
                    <a:bodyPr/>
                    <a:p>
                      <a:pPr>
                        <a:lnSpc>
                          <a:spcPct val="107000"/>
                        </a:lnSpc>
                        <a:spcAft>
                          <a:spcPts val="0"/>
                        </a:spcAft>
                        <a:buNone/>
                      </a:pPr>
                      <a:r>
                        <a:rPr lang="tr-TR" sz="1400">
                          <a:effectLst/>
                          <a:latin typeface="Calibri" panose="020F0502020204030204" pitchFamily="34" charset="0"/>
                          <a:ea typeface="Calibri" panose="020F0502020204030204" pitchFamily="34" charset="0"/>
                          <a:cs typeface="Times New Roman" panose="02020603050405020304" pitchFamily="18" charset="0"/>
                        </a:rPr>
                        <a:t>3</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nSpc>
                          <a:spcPct val="107000"/>
                        </a:lnSpc>
                        <a:spcAft>
                          <a:spcPts val="0"/>
                        </a:spcAft>
                        <a:buNone/>
                      </a:pPr>
                      <a:r>
                        <a:rPr lang="tr-TR" sz="1600">
                          <a:effectLst/>
                          <a:latin typeface="Calibri" panose="020F0502020204030204" pitchFamily="34" charset="0"/>
                          <a:ea typeface="Calibri" panose="020F0502020204030204" pitchFamily="34" charset="0"/>
                          <a:cs typeface="Times New Roman" panose="02020603050405020304" pitchFamily="18" charset="0"/>
                          <a:sym typeface="+mn-ea"/>
                        </a:rPr>
                        <a:t>6 Mart 2022</a:t>
                      </a:r>
                      <a:endParaRPr lang="tr-TR" sz="1600">
                        <a:effectLst/>
                        <a:latin typeface="Calibri" panose="020F0502020204030204" pitchFamily="34" charset="0"/>
                        <a:ea typeface="Calibri" panose="020F0502020204030204" pitchFamily="34" charset="0"/>
                        <a:cs typeface="Times New Roman" panose="02020603050405020304" pitchFamily="18" charset="0"/>
                        <a:sym typeface="+mn-ea"/>
                      </a:endParaRPr>
                    </a:p>
                  </a:txBody>
                  <a:tcPr marL="68580" marR="68580" marT="0" marB="0"/>
                </a:tc>
                <a:tc>
                  <a:txBody>
                    <a:bodyPr/>
                    <a:p>
                      <a:pPr>
                        <a:lnSpc>
                          <a:spcPct val="107000"/>
                        </a:lnSpc>
                        <a:spcAft>
                          <a:spcPts val="0"/>
                        </a:spcAft>
                        <a:buNone/>
                      </a:pPr>
                      <a:r>
                        <a:rPr lang="tr-TR" sz="1600">
                          <a:effectLst/>
                          <a:latin typeface="Calibri" panose="020F0502020204030204" pitchFamily="34" charset="0"/>
                          <a:ea typeface="Calibri" panose="020F0502020204030204" pitchFamily="34" charset="0"/>
                          <a:cs typeface="Times New Roman" panose="02020603050405020304" pitchFamily="18" charset="0"/>
                        </a:rPr>
                        <a:t>Flört Şiddetinin Psikolojik Boyutları</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buNone/>
                      </a:pP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nSpc>
                          <a:spcPct val="107000"/>
                        </a:lnSpc>
                        <a:spcAft>
                          <a:spcPts val="0"/>
                        </a:spcAft>
                        <a:buNone/>
                      </a:pPr>
                      <a:r>
                        <a:rPr lang="tr-TR" sz="1600">
                          <a:effectLst/>
                          <a:latin typeface="Calibri" panose="020F0502020204030204" pitchFamily="34" charset="0"/>
                          <a:ea typeface="Calibri" panose="020F0502020204030204" pitchFamily="34" charset="0"/>
                          <a:cs typeface="Times New Roman" panose="02020603050405020304" pitchFamily="18" charset="0"/>
                        </a:rPr>
                        <a:t>Psikolog Kıvılcım Selen Sayar</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nSpc>
                          <a:spcPct val="107000"/>
                        </a:lnSpc>
                        <a:spcAft>
                          <a:spcPts val="0"/>
                        </a:spcAft>
                        <a:buNone/>
                      </a:pPr>
                      <a:r>
                        <a:rPr lang="tr-TR" sz="1600">
                          <a:effectLst/>
                          <a:latin typeface="Calibri" panose="020F0502020204030204" pitchFamily="34" charset="0"/>
                          <a:ea typeface="Calibri" panose="020F0502020204030204" pitchFamily="34" charset="0"/>
                          <a:cs typeface="Times New Roman" panose="02020603050405020304" pitchFamily="18" charset="0"/>
                        </a:rPr>
                        <a:t>Zoom</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nSpc>
                          <a:spcPct val="107000"/>
                        </a:lnSpc>
                        <a:spcAft>
                          <a:spcPts val="0"/>
                        </a:spcAft>
                        <a:buNone/>
                      </a:pPr>
                      <a:r>
                        <a:rPr lang="tr-TR" sz="1600" dirty="0">
                          <a:effectLst/>
                          <a:latin typeface="Calibri" panose="020F0502020204030204" pitchFamily="34" charset="0"/>
                          <a:ea typeface="Calibri" panose="020F0502020204030204" pitchFamily="34" charset="0"/>
                          <a:cs typeface="Times New Roman" panose="02020603050405020304" pitchFamily="18" charset="0"/>
                        </a:rPr>
                        <a:t>30</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526415">
                <a:tc>
                  <a:txBody>
                    <a:bodyPr/>
                    <a:p>
                      <a:pPr>
                        <a:lnSpc>
                          <a:spcPct val="107000"/>
                        </a:lnSpc>
                        <a:spcAft>
                          <a:spcPts val="0"/>
                        </a:spcAft>
                        <a:buNone/>
                      </a:pPr>
                      <a:r>
                        <a:rPr lang="tr-TR" sz="1400">
                          <a:effectLst/>
                          <a:latin typeface="Calibri" panose="020F0502020204030204" pitchFamily="34" charset="0"/>
                          <a:ea typeface="Calibri" panose="020F0502020204030204" pitchFamily="34" charset="0"/>
                          <a:cs typeface="Times New Roman" panose="02020603050405020304" pitchFamily="18" charset="0"/>
                        </a:rPr>
                        <a:t>4</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nSpc>
                          <a:spcPct val="107000"/>
                        </a:lnSpc>
                        <a:spcAft>
                          <a:spcPts val="0"/>
                        </a:spcAft>
                        <a:buNone/>
                      </a:pPr>
                      <a:r>
                        <a:rPr lang="tr-TR" sz="1600">
                          <a:effectLst/>
                          <a:latin typeface="Calibri" panose="020F0502020204030204" pitchFamily="34" charset="0"/>
                          <a:ea typeface="Calibri" panose="020F0502020204030204" pitchFamily="34" charset="0"/>
                          <a:cs typeface="Times New Roman" panose="02020603050405020304" pitchFamily="18" charset="0"/>
                        </a:rPr>
                        <a:t>8 Mart-22 Mart 2022</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nSpc>
                          <a:spcPct val="107000"/>
                        </a:lnSpc>
                        <a:spcAft>
                          <a:spcPts val="0"/>
                        </a:spcAft>
                        <a:buNone/>
                      </a:pPr>
                      <a:r>
                        <a:rPr lang="tr-TR" sz="1600">
                          <a:effectLst/>
                          <a:latin typeface="Calibri" panose="020F0502020204030204" pitchFamily="34" charset="0"/>
                          <a:ea typeface="Calibri" panose="020F0502020204030204" pitchFamily="34" charset="0"/>
                          <a:cs typeface="Times New Roman" panose="02020603050405020304" pitchFamily="18" charset="0"/>
                        </a:rPr>
                        <a:t>Medya Dili Projesi  eğitimleri </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nSpc>
                          <a:spcPct val="107000"/>
                        </a:lnSpc>
                        <a:spcAft>
                          <a:spcPts val="0"/>
                        </a:spcAft>
                        <a:buNone/>
                      </a:pPr>
                      <a:r>
                        <a:rPr lang="tr-TR" sz="1600">
                          <a:effectLst/>
                          <a:latin typeface="Calibri" panose="020F0502020204030204" pitchFamily="34" charset="0"/>
                          <a:ea typeface="Calibri" panose="020F0502020204030204" pitchFamily="34" charset="0"/>
                          <a:cs typeface="Times New Roman" panose="02020603050405020304" pitchFamily="18" charset="0"/>
                        </a:rPr>
                        <a:t>10 eğitimci/toplam 10 saat</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nSpc>
                          <a:spcPct val="107000"/>
                        </a:lnSpc>
                        <a:spcAft>
                          <a:spcPts val="0"/>
                        </a:spcAft>
                        <a:buNone/>
                      </a:pPr>
                      <a:r>
                        <a:rPr lang="tr-TR" sz="1600">
                          <a:effectLst/>
                          <a:latin typeface="Calibri" panose="020F0502020204030204" pitchFamily="34" charset="0"/>
                          <a:ea typeface="Calibri" panose="020F0502020204030204" pitchFamily="34" charset="0"/>
                          <a:cs typeface="Times New Roman" panose="02020603050405020304" pitchFamily="18" charset="0"/>
                        </a:rPr>
                        <a:t>Zoom</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nSpc>
                          <a:spcPct val="107000"/>
                        </a:lnSpc>
                        <a:spcAft>
                          <a:spcPts val="0"/>
                        </a:spcAft>
                        <a:buNone/>
                      </a:pPr>
                      <a:r>
                        <a:rPr lang="tr-TR" sz="1600" dirty="0">
                          <a:effectLst/>
                          <a:latin typeface="Calibri" panose="020F0502020204030204" pitchFamily="34" charset="0"/>
                          <a:ea typeface="Calibri" panose="020F0502020204030204" pitchFamily="34" charset="0"/>
                          <a:cs typeface="Times New Roman" panose="02020603050405020304" pitchFamily="18" charset="0"/>
                        </a:rPr>
                        <a:t>60</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789305">
                <a:tc>
                  <a:txBody>
                    <a:bodyPr/>
                    <a:p>
                      <a:pPr>
                        <a:lnSpc>
                          <a:spcPct val="107000"/>
                        </a:lnSpc>
                        <a:spcAft>
                          <a:spcPts val="0"/>
                        </a:spcAft>
                        <a:buNone/>
                      </a:pPr>
                      <a:r>
                        <a:rPr lang="tr-TR" sz="1400">
                          <a:effectLst/>
                          <a:latin typeface="Calibri" panose="020F0502020204030204" pitchFamily="34" charset="0"/>
                          <a:ea typeface="Calibri" panose="020F0502020204030204" pitchFamily="34" charset="0"/>
                          <a:cs typeface="Times New Roman" panose="02020603050405020304" pitchFamily="18" charset="0"/>
                        </a:rPr>
                        <a:t>5</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nSpc>
                          <a:spcPct val="107000"/>
                        </a:lnSpc>
                        <a:spcAft>
                          <a:spcPts val="0"/>
                        </a:spcAft>
                        <a:buNone/>
                      </a:pPr>
                      <a:r>
                        <a:rPr lang="tr-TR" sz="1600">
                          <a:effectLst/>
                          <a:latin typeface="Calibri" panose="020F0502020204030204" pitchFamily="34" charset="0"/>
                          <a:ea typeface="Calibri" panose="020F0502020204030204" pitchFamily="34" charset="0"/>
                          <a:cs typeface="Times New Roman" panose="02020603050405020304" pitchFamily="18" charset="0"/>
                          <a:sym typeface="+mn-ea"/>
                        </a:rPr>
                        <a:t>24 Mart 2022</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buNone/>
                      </a:pP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nSpc>
                          <a:spcPct val="107000"/>
                        </a:lnSpc>
                        <a:spcAft>
                          <a:spcPts val="0"/>
                        </a:spcAft>
                        <a:buNone/>
                      </a:pPr>
                      <a:r>
                        <a:rPr lang="tr-TR" sz="1600">
                          <a:effectLst/>
                          <a:latin typeface="Calibri" panose="020F0502020204030204" pitchFamily="34" charset="0"/>
                          <a:ea typeface="Calibri" panose="020F0502020204030204" pitchFamily="34" charset="0"/>
                          <a:cs typeface="Times New Roman" panose="02020603050405020304" pitchFamily="18" charset="0"/>
                        </a:rPr>
                        <a:t>Pelvic TabanSağlığı</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buNone/>
                      </a:pP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nSpc>
                          <a:spcPct val="107000"/>
                        </a:lnSpc>
                        <a:spcAft>
                          <a:spcPts val="0"/>
                        </a:spcAft>
                        <a:buNone/>
                      </a:pPr>
                      <a:r>
                        <a:rPr lang="tr-TR" sz="1600">
                          <a:effectLst/>
                          <a:latin typeface="Calibri" panose="020F0502020204030204" pitchFamily="34" charset="0"/>
                          <a:ea typeface="Calibri" panose="020F0502020204030204" pitchFamily="34" charset="0"/>
                          <a:cs typeface="Times New Roman" panose="02020603050405020304" pitchFamily="18" charset="0"/>
                        </a:rPr>
                        <a:t>Uzman Fizyoterapist Alime Büyük</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nSpc>
                          <a:spcPct val="107000"/>
                        </a:lnSpc>
                        <a:spcAft>
                          <a:spcPts val="0"/>
                        </a:spcAft>
                        <a:buNone/>
                      </a:pPr>
                      <a:r>
                        <a:rPr lang="tr-TR" sz="1600">
                          <a:effectLst/>
                          <a:latin typeface="Calibri" panose="020F0502020204030204" pitchFamily="34" charset="0"/>
                          <a:ea typeface="Calibri" panose="020F0502020204030204" pitchFamily="34" charset="0"/>
                          <a:cs typeface="Times New Roman" panose="02020603050405020304" pitchFamily="18" charset="0"/>
                        </a:rPr>
                        <a:t>Zoom</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nSpc>
                          <a:spcPct val="107000"/>
                        </a:lnSpc>
                        <a:spcAft>
                          <a:spcPts val="0"/>
                        </a:spcAft>
                        <a:buNone/>
                      </a:pPr>
                      <a:r>
                        <a:rPr lang="tr-TR" sz="1600" dirty="0">
                          <a:effectLst/>
                          <a:latin typeface="Calibri" panose="020F0502020204030204" pitchFamily="34" charset="0"/>
                          <a:ea typeface="Calibri" panose="020F0502020204030204" pitchFamily="34" charset="0"/>
                          <a:cs typeface="Times New Roman" panose="02020603050405020304" pitchFamily="18" charset="0"/>
                        </a:rPr>
                        <a:t>35</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787400">
                <a:tc>
                  <a:txBody>
                    <a:bodyPr/>
                    <a:p>
                      <a:pPr>
                        <a:lnSpc>
                          <a:spcPct val="107000"/>
                        </a:lnSpc>
                        <a:spcAft>
                          <a:spcPts val="0"/>
                        </a:spcAft>
                        <a:buNone/>
                      </a:pPr>
                      <a:r>
                        <a:rPr lang="tr-TR" sz="1400">
                          <a:effectLst/>
                          <a:latin typeface="Calibri" panose="020F0502020204030204" pitchFamily="34" charset="0"/>
                          <a:ea typeface="Calibri" panose="020F0502020204030204" pitchFamily="34" charset="0"/>
                          <a:cs typeface="Times New Roman" panose="02020603050405020304" pitchFamily="18" charset="0"/>
                        </a:rPr>
                        <a:t>6</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nSpc>
                          <a:spcPct val="107000"/>
                        </a:lnSpc>
                        <a:spcAft>
                          <a:spcPts val="0"/>
                        </a:spcAft>
                        <a:buNone/>
                      </a:pPr>
                      <a:r>
                        <a:rPr lang="tr-TR" sz="1600">
                          <a:effectLst/>
                          <a:latin typeface="Calibri" panose="020F0502020204030204" pitchFamily="34" charset="0"/>
                          <a:ea typeface="Calibri" panose="020F0502020204030204" pitchFamily="34" charset="0"/>
                          <a:cs typeface="Times New Roman" panose="02020603050405020304" pitchFamily="18" charset="0"/>
                          <a:sym typeface="+mn-ea"/>
                        </a:rPr>
                        <a:t>26 Nisan 2022</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buNone/>
                      </a:pP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nSpc>
                          <a:spcPct val="107000"/>
                        </a:lnSpc>
                        <a:spcAft>
                          <a:spcPts val="0"/>
                        </a:spcAft>
                        <a:buNone/>
                      </a:pPr>
                      <a:r>
                        <a:rPr lang="tr-TR" sz="1600">
                          <a:effectLst/>
                          <a:latin typeface="Calibri" panose="020F0502020204030204" pitchFamily="34" charset="0"/>
                          <a:ea typeface="Calibri" panose="020F0502020204030204" pitchFamily="34" charset="0"/>
                          <a:cs typeface="Times New Roman" panose="02020603050405020304" pitchFamily="18" charset="0"/>
                        </a:rPr>
                        <a:t>CV Yazma/İş Görüşmeleri/ İş Başvuruları</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nSpc>
                          <a:spcPct val="107000"/>
                        </a:lnSpc>
                        <a:spcAft>
                          <a:spcPts val="0"/>
                        </a:spcAft>
                        <a:buNone/>
                      </a:pPr>
                      <a:r>
                        <a:rPr lang="tr-TR" sz="1600">
                          <a:effectLst/>
                          <a:latin typeface="Calibri" panose="020F0502020204030204" pitchFamily="34" charset="0"/>
                          <a:ea typeface="Calibri" panose="020F0502020204030204" pitchFamily="34" charset="0"/>
                          <a:cs typeface="Times New Roman" panose="02020603050405020304" pitchFamily="18" charset="0"/>
                        </a:rPr>
                        <a:t>Corendon Hava Yolları İnsan Kaynakları Direktörü Berna Oskay</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nSpc>
                          <a:spcPct val="107000"/>
                        </a:lnSpc>
                        <a:spcAft>
                          <a:spcPts val="0"/>
                        </a:spcAft>
                        <a:buNone/>
                      </a:pPr>
                      <a:r>
                        <a:rPr lang="tr-TR" sz="1600">
                          <a:effectLst/>
                          <a:latin typeface="Calibri" panose="020F0502020204030204" pitchFamily="34" charset="0"/>
                          <a:ea typeface="Calibri" panose="020F0502020204030204" pitchFamily="34" charset="0"/>
                          <a:cs typeface="Times New Roman" panose="02020603050405020304" pitchFamily="18" charset="0"/>
                        </a:rPr>
                        <a:t>Zoom</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nSpc>
                          <a:spcPct val="107000"/>
                        </a:lnSpc>
                        <a:spcAft>
                          <a:spcPts val="0"/>
                        </a:spcAft>
                        <a:buNone/>
                      </a:pPr>
                      <a:r>
                        <a:rPr lang="tr-TR" sz="1600" dirty="0">
                          <a:effectLst/>
                          <a:latin typeface="Calibri" panose="020F0502020204030204" pitchFamily="34" charset="0"/>
                          <a:ea typeface="Calibri" panose="020F0502020204030204" pitchFamily="34" charset="0"/>
                          <a:cs typeface="Times New Roman" panose="02020603050405020304" pitchFamily="18" charset="0"/>
                        </a:rPr>
                        <a:t>30</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789940">
                <a:tc>
                  <a:txBody>
                    <a:bodyPr/>
                    <a:p>
                      <a:pPr>
                        <a:lnSpc>
                          <a:spcPct val="107000"/>
                        </a:lnSpc>
                        <a:spcAft>
                          <a:spcPts val="0"/>
                        </a:spcAft>
                        <a:buNone/>
                      </a:pPr>
                      <a:r>
                        <a:rPr lang="tr-TR" sz="1400">
                          <a:effectLst/>
                          <a:latin typeface="Calibri" panose="020F0502020204030204" pitchFamily="34" charset="0"/>
                          <a:ea typeface="Calibri" panose="020F0502020204030204" pitchFamily="34" charset="0"/>
                          <a:cs typeface="Times New Roman" panose="02020603050405020304" pitchFamily="18" charset="0"/>
                        </a:rPr>
                        <a:t>7</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nSpc>
                          <a:spcPct val="107000"/>
                        </a:lnSpc>
                        <a:spcAft>
                          <a:spcPts val="0"/>
                        </a:spcAft>
                        <a:buNone/>
                      </a:pPr>
                      <a:r>
                        <a:rPr lang="tr-TR" sz="1600">
                          <a:effectLst/>
                          <a:latin typeface="Calibri" panose="020F0502020204030204" pitchFamily="34" charset="0"/>
                          <a:ea typeface="Calibri" panose="020F0502020204030204" pitchFamily="34" charset="0"/>
                          <a:cs typeface="Times New Roman" panose="02020603050405020304" pitchFamily="18" charset="0"/>
                          <a:sym typeface="+mn-ea"/>
                        </a:rPr>
                        <a:t>5 Haziran 2022</a:t>
                      </a:r>
                      <a:endParaRPr lang="tr-TR" sz="1600">
                        <a:effectLst/>
                        <a:latin typeface="Calibri" panose="020F0502020204030204" pitchFamily="34" charset="0"/>
                        <a:ea typeface="Calibri" panose="020F0502020204030204" pitchFamily="34" charset="0"/>
                        <a:cs typeface="Times New Roman" panose="02020603050405020304" pitchFamily="18" charset="0"/>
                        <a:sym typeface="+mn-ea"/>
                      </a:endParaRPr>
                    </a:p>
                  </a:txBody>
                  <a:tcPr marL="68580" marR="68580" marT="0" marB="0"/>
                </a:tc>
                <a:tc>
                  <a:txBody>
                    <a:bodyPr/>
                    <a:p>
                      <a:pPr>
                        <a:lnSpc>
                          <a:spcPct val="107000"/>
                        </a:lnSpc>
                        <a:spcAft>
                          <a:spcPts val="0"/>
                        </a:spcAft>
                        <a:buNone/>
                      </a:pPr>
                      <a:r>
                        <a:rPr lang="tr-TR" sz="1600">
                          <a:effectLst/>
                          <a:latin typeface="Calibri" panose="020F0502020204030204" pitchFamily="34" charset="0"/>
                          <a:ea typeface="Calibri" panose="020F0502020204030204" pitchFamily="34" charset="0"/>
                          <a:cs typeface="Times New Roman" panose="02020603050405020304" pitchFamily="18" charset="0"/>
                        </a:rPr>
                        <a:t>İklim Değişikliği ve Bireysel Sorumluluklarımız</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buNone/>
                      </a:pP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nSpc>
                          <a:spcPct val="107000"/>
                        </a:lnSpc>
                        <a:spcAft>
                          <a:spcPts val="0"/>
                        </a:spcAft>
                        <a:buNone/>
                      </a:pPr>
                      <a:r>
                        <a:rPr lang="tr-TR" sz="1600">
                          <a:effectLst/>
                          <a:latin typeface="Calibri" panose="020F0502020204030204" pitchFamily="34" charset="0"/>
                          <a:ea typeface="Calibri" panose="020F0502020204030204" pitchFamily="34" charset="0"/>
                          <a:cs typeface="Times New Roman" panose="02020603050405020304" pitchFamily="18" charset="0"/>
                        </a:rPr>
                        <a:t>Doç. Dr. Senem Atvur</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buNone/>
                      </a:pPr>
                      <a:r>
                        <a:rPr lang="tr-TR" sz="1600">
                          <a:effectLst/>
                          <a:latin typeface="Calibri" panose="020F0502020204030204" pitchFamily="34" charset="0"/>
                          <a:ea typeface="Calibri" panose="020F0502020204030204" pitchFamily="34" charset="0"/>
                          <a:cs typeface="Times New Roman" panose="02020603050405020304" pitchFamily="18" charset="0"/>
                        </a:rPr>
                        <a:t>Doç. Dr. Ceren Uysal Oğuz</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nSpc>
                          <a:spcPct val="107000"/>
                        </a:lnSpc>
                        <a:spcAft>
                          <a:spcPts val="0"/>
                        </a:spcAft>
                        <a:buNone/>
                      </a:pPr>
                      <a:r>
                        <a:rPr lang="tr-TR" sz="1600">
                          <a:effectLst/>
                          <a:latin typeface="Calibri" panose="020F0502020204030204" pitchFamily="34" charset="0"/>
                          <a:ea typeface="Calibri" panose="020F0502020204030204" pitchFamily="34" charset="0"/>
                          <a:cs typeface="Times New Roman" panose="02020603050405020304" pitchFamily="18" charset="0"/>
                        </a:rPr>
                        <a:t>Zoom</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nSpc>
                          <a:spcPct val="107000"/>
                        </a:lnSpc>
                        <a:spcAft>
                          <a:spcPts val="0"/>
                        </a:spcAft>
                        <a:buNone/>
                      </a:pPr>
                      <a:r>
                        <a:rPr lang="tr-TR" sz="1600" dirty="0">
                          <a:effectLst/>
                          <a:latin typeface="Calibri" panose="020F0502020204030204" pitchFamily="34" charset="0"/>
                          <a:ea typeface="Calibri" panose="020F0502020204030204" pitchFamily="34" charset="0"/>
                          <a:cs typeface="Times New Roman" panose="02020603050405020304" pitchFamily="18" charset="0"/>
                        </a:rPr>
                        <a:t>20</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788670">
                <a:tc>
                  <a:txBody>
                    <a:bodyPr/>
                    <a:p>
                      <a:pPr>
                        <a:lnSpc>
                          <a:spcPct val="107000"/>
                        </a:lnSpc>
                        <a:spcAft>
                          <a:spcPts val="0"/>
                        </a:spcAft>
                        <a:buNone/>
                      </a:pPr>
                      <a:r>
                        <a:rPr lang="tr-TR" sz="1400">
                          <a:effectLst/>
                          <a:latin typeface="Calibri" panose="020F0502020204030204" pitchFamily="34" charset="0"/>
                          <a:ea typeface="Calibri" panose="020F0502020204030204" pitchFamily="34" charset="0"/>
                          <a:cs typeface="Times New Roman" panose="02020603050405020304" pitchFamily="18" charset="0"/>
                        </a:rPr>
                        <a:t>8</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nSpc>
                          <a:spcPct val="107000"/>
                        </a:lnSpc>
                        <a:spcAft>
                          <a:spcPts val="0"/>
                        </a:spcAft>
                        <a:buNone/>
                      </a:pPr>
                      <a:r>
                        <a:rPr lang="tr-TR" sz="1600">
                          <a:effectLst/>
                          <a:latin typeface="Calibri" panose="020F0502020204030204" pitchFamily="34" charset="0"/>
                          <a:ea typeface="Calibri" panose="020F0502020204030204" pitchFamily="34" charset="0"/>
                          <a:cs typeface="Times New Roman" panose="02020603050405020304" pitchFamily="18" charset="0"/>
                          <a:sym typeface="+mn-ea"/>
                        </a:rPr>
                        <a:t>21-23 Ekim 2022</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buNone/>
                      </a:pP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nSpc>
                          <a:spcPct val="107000"/>
                        </a:lnSpc>
                        <a:spcAft>
                          <a:spcPts val="0"/>
                        </a:spcAft>
                        <a:buNone/>
                      </a:pPr>
                      <a:r>
                        <a:rPr lang="tr-TR" sz="1600">
                          <a:effectLst/>
                          <a:latin typeface="Calibri" panose="020F0502020204030204" pitchFamily="34" charset="0"/>
                          <a:ea typeface="Calibri" panose="020F0502020204030204" pitchFamily="34" charset="0"/>
                          <a:cs typeface="Times New Roman" panose="02020603050405020304" pitchFamily="18" charset="0"/>
                        </a:rPr>
                        <a:t>RYLA Liderlik Eğitimi (Rotary) </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buNone/>
                      </a:pP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nSpc>
                          <a:spcPct val="107000"/>
                        </a:lnSpc>
                        <a:spcAft>
                          <a:spcPts val="0"/>
                        </a:spcAft>
                        <a:buNone/>
                      </a:pPr>
                      <a:r>
                        <a:rPr lang="tr-TR" sz="1600">
                          <a:effectLst/>
                          <a:latin typeface="Calibri" panose="020F0502020204030204" pitchFamily="34" charset="0"/>
                          <a:ea typeface="Calibri" panose="020F0502020204030204" pitchFamily="34" charset="0"/>
                          <a:cs typeface="Times New Roman" panose="02020603050405020304" pitchFamily="18" charset="0"/>
                        </a:rPr>
                        <a:t>Sema Eraybar</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nSpc>
                          <a:spcPct val="107000"/>
                        </a:lnSpc>
                        <a:spcAft>
                          <a:spcPts val="0"/>
                        </a:spcAft>
                        <a:buNone/>
                      </a:pPr>
                      <a:r>
                        <a:rPr lang="tr-TR" sz="1600">
                          <a:effectLst/>
                          <a:latin typeface="Calibri" panose="020F0502020204030204" pitchFamily="34" charset="0"/>
                          <a:ea typeface="Calibri" panose="020F0502020204030204" pitchFamily="34" charset="0"/>
                          <a:cs typeface="Times New Roman" panose="02020603050405020304" pitchFamily="18" charset="0"/>
                        </a:rPr>
                        <a:t>Turkuaz Tatil Köyü, Finike</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nSpc>
                          <a:spcPct val="107000"/>
                        </a:lnSpc>
                        <a:spcAft>
                          <a:spcPts val="0"/>
                        </a:spcAft>
                        <a:buNone/>
                      </a:pPr>
                      <a:r>
                        <a:rPr lang="tr-TR" sz="1600" dirty="0">
                          <a:effectLst/>
                          <a:latin typeface="Calibri" panose="020F0502020204030204" pitchFamily="34" charset="0"/>
                          <a:ea typeface="Calibri" panose="020F0502020204030204" pitchFamily="34" charset="0"/>
                          <a:cs typeface="Times New Roman" panose="02020603050405020304" pitchFamily="18" charset="0"/>
                        </a:rPr>
                        <a:t>17 Bursiyer</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838200" y="365125"/>
            <a:ext cx="10515600" cy="732790"/>
          </a:xfrm>
        </p:spPr>
        <p:txBody>
          <a:bodyPr>
            <a:normAutofit fontScale="90000"/>
          </a:bodyPr>
          <a:p>
            <a:pPr algn="ctr"/>
            <a:r>
              <a:rPr lang="tr-TR" b="1" dirty="0">
                <a:solidFill>
                  <a:srgbClr val="0070C0"/>
                </a:solidFill>
                <a:sym typeface="+mn-ea"/>
              </a:rPr>
              <a:t>DÜZENLEDİĞİMİZ EĞİTİM FAALİYETLERİ </a:t>
            </a:r>
            <a:br>
              <a:rPr lang="tr-TR" b="1" dirty="0">
                <a:solidFill>
                  <a:srgbClr val="0070C0"/>
                </a:solidFill>
                <a:sym typeface="+mn-ea"/>
              </a:rPr>
            </a:br>
            <a:endParaRPr lang="en-US" sz="3110"/>
          </a:p>
        </p:txBody>
      </p:sp>
      <p:graphicFrame>
        <p:nvGraphicFramePr>
          <p:cNvPr id="4" name="İçerik Yer Tutucusu 3"/>
          <p:cNvGraphicFramePr>
            <a:graphicFrameLocks noGrp="1"/>
          </p:cNvGraphicFramePr>
          <p:nvPr>
            <p:ph idx="1"/>
          </p:nvPr>
        </p:nvGraphicFramePr>
        <p:xfrm>
          <a:off x="537210" y="708025"/>
          <a:ext cx="10816590" cy="6219190"/>
        </p:xfrm>
        <a:graphic>
          <a:graphicData uri="http://schemas.openxmlformats.org/drawingml/2006/table">
            <a:tbl>
              <a:tblPr firstRow="1" firstCol="1" bandRow="1">
                <a:tableStyleId>{5C22544A-7EE6-4342-B048-85BDC9FD1C3A}</a:tableStyleId>
              </a:tblPr>
              <a:tblGrid>
                <a:gridCol w="881380"/>
                <a:gridCol w="1242060"/>
                <a:gridCol w="3300095"/>
                <a:gridCol w="2341880"/>
                <a:gridCol w="2168525"/>
                <a:gridCol w="882650"/>
              </a:tblGrid>
              <a:tr h="445770">
                <a:tc>
                  <a:txBody>
                    <a:bodyPr/>
                    <a:p>
                      <a:pPr>
                        <a:lnSpc>
                          <a:spcPct val="107000"/>
                        </a:lnSpc>
                        <a:spcAft>
                          <a:spcPts val="0"/>
                        </a:spcAft>
                      </a:pPr>
                      <a:r>
                        <a:rPr lang="tr-TR" sz="1600" dirty="0">
                          <a:effectLst/>
                        </a:rPr>
                        <a:t>NO</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nSpc>
                          <a:spcPct val="107000"/>
                        </a:lnSpc>
                        <a:spcAft>
                          <a:spcPts val="0"/>
                        </a:spcAft>
                      </a:pPr>
                      <a:r>
                        <a:rPr lang="tr-TR" sz="1600" dirty="0">
                          <a:effectLst/>
                        </a:rPr>
                        <a:t>TARİH</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nSpc>
                          <a:spcPct val="107000"/>
                        </a:lnSpc>
                        <a:spcAft>
                          <a:spcPts val="0"/>
                        </a:spcAft>
                      </a:pPr>
                      <a:r>
                        <a:rPr lang="tr-TR" sz="1600" dirty="0">
                          <a:effectLst/>
                        </a:rPr>
                        <a:t>KONU</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nSpc>
                          <a:spcPct val="107000"/>
                        </a:lnSpc>
                        <a:spcAft>
                          <a:spcPts val="0"/>
                        </a:spcAft>
                      </a:pPr>
                      <a:r>
                        <a:rPr lang="tr-TR" sz="1600" dirty="0">
                          <a:effectLst/>
                        </a:rPr>
                        <a:t>EĞİTİMCİ</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nSpc>
                          <a:spcPct val="107000"/>
                        </a:lnSpc>
                        <a:spcAft>
                          <a:spcPts val="0"/>
                        </a:spcAft>
                      </a:pPr>
                      <a:r>
                        <a:rPr lang="tr-TR" sz="1600" dirty="0">
                          <a:effectLst/>
                        </a:rPr>
                        <a:t>YER </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nSpc>
                          <a:spcPct val="107000"/>
                        </a:lnSpc>
                        <a:spcAft>
                          <a:spcPts val="0"/>
                        </a:spcAft>
                      </a:pPr>
                      <a:r>
                        <a:rPr lang="tr-TR" sz="1600" dirty="0">
                          <a:effectLst/>
                        </a:rPr>
                        <a:t>KATILIM</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781050">
                <a:tc>
                  <a:txBody>
                    <a:bodyPr/>
                    <a:p>
                      <a:pPr>
                        <a:lnSpc>
                          <a:spcPct val="107000"/>
                        </a:lnSpc>
                        <a:spcAft>
                          <a:spcPts val="0"/>
                        </a:spcAft>
                        <a:buNone/>
                      </a:pPr>
                      <a:r>
                        <a:rPr lang="tr-TR" sz="1400">
                          <a:effectLst/>
                          <a:latin typeface="Calibri" panose="020F0502020204030204" pitchFamily="34" charset="0"/>
                          <a:ea typeface="Calibri" panose="020F0502020204030204" pitchFamily="34" charset="0"/>
                          <a:cs typeface="Times New Roman" panose="02020603050405020304" pitchFamily="18" charset="0"/>
                        </a:rPr>
                        <a:t>9</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nSpc>
                          <a:spcPct val="107000"/>
                        </a:lnSpc>
                        <a:spcAft>
                          <a:spcPts val="0"/>
                        </a:spcAft>
                        <a:buNone/>
                      </a:pPr>
                      <a:r>
                        <a:rPr lang="tr-TR" sz="1600">
                          <a:effectLst/>
                          <a:latin typeface="Calibri" panose="020F0502020204030204" pitchFamily="34" charset="0"/>
                          <a:ea typeface="Calibri" panose="020F0502020204030204" pitchFamily="34" charset="0"/>
                          <a:cs typeface="Times New Roman" panose="02020603050405020304" pitchFamily="18" charset="0"/>
                          <a:sym typeface="+mn-ea"/>
                        </a:rPr>
                        <a:t>12 Kasım 2022</a:t>
                      </a:r>
                      <a:endParaRPr lang="tr-TR" sz="1600">
                        <a:effectLst/>
                        <a:latin typeface="Calibri" panose="020F0502020204030204" pitchFamily="34" charset="0"/>
                        <a:ea typeface="Calibri" panose="020F0502020204030204" pitchFamily="34" charset="0"/>
                        <a:cs typeface="Times New Roman" panose="02020603050405020304" pitchFamily="18" charset="0"/>
                        <a:sym typeface="+mn-ea"/>
                      </a:endParaRPr>
                    </a:p>
                  </a:txBody>
                  <a:tcPr marL="68580" marR="68580" marT="0" marB="0"/>
                </a:tc>
                <a:tc>
                  <a:txBody>
                    <a:bodyPr/>
                    <a:p>
                      <a:pPr>
                        <a:lnSpc>
                          <a:spcPct val="107000"/>
                        </a:lnSpc>
                        <a:spcAft>
                          <a:spcPts val="0"/>
                        </a:spcAft>
                        <a:buNone/>
                      </a:pPr>
                      <a:r>
                        <a:rPr lang="tr-TR" sz="1600">
                          <a:effectLst/>
                          <a:latin typeface="Calibri" panose="020F0502020204030204" pitchFamily="34" charset="0"/>
                          <a:ea typeface="Calibri" panose="020F0502020204030204" pitchFamily="34" charset="0"/>
                          <a:cs typeface="Times New Roman" panose="02020603050405020304" pitchFamily="18" charset="0"/>
                        </a:rPr>
                        <a:t>"Psikoloji Bağlamında Yaşam Becerileri: Gençlik Başımda Duman" </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nSpc>
                          <a:spcPct val="107000"/>
                        </a:lnSpc>
                        <a:spcAft>
                          <a:spcPts val="0"/>
                        </a:spcAft>
                        <a:buNone/>
                      </a:pPr>
                      <a:r>
                        <a:rPr lang="tr-TR" sz="1600">
                          <a:effectLst/>
                          <a:latin typeface="Calibri" panose="020F0502020204030204" pitchFamily="34" charset="0"/>
                          <a:ea typeface="Calibri" panose="020F0502020204030204" pitchFamily="34" charset="0"/>
                          <a:cs typeface="Times New Roman" panose="02020603050405020304" pitchFamily="18" charset="0"/>
                        </a:rPr>
                        <a:t>Klinik Psikolog Dr. Muazzez Merve Yüksel Avcıoğlu</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nSpc>
                          <a:spcPct val="107000"/>
                        </a:lnSpc>
                        <a:spcAft>
                          <a:spcPts val="0"/>
                        </a:spcAft>
                        <a:buNone/>
                      </a:pPr>
                      <a:r>
                        <a:rPr lang="tr-TR" sz="1600">
                          <a:effectLst/>
                          <a:latin typeface="Calibri" panose="020F0502020204030204" pitchFamily="34" charset="0"/>
                          <a:ea typeface="Calibri" panose="020F0502020204030204" pitchFamily="34" charset="0"/>
                          <a:cs typeface="Times New Roman" panose="02020603050405020304" pitchFamily="18" charset="0"/>
                        </a:rPr>
                        <a:t>Akdeniz Üniversitesi Sosyal Tesisler</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nSpc>
                          <a:spcPct val="107000"/>
                        </a:lnSpc>
                        <a:spcAft>
                          <a:spcPts val="0"/>
                        </a:spcAft>
                        <a:buNone/>
                      </a:pPr>
                      <a:r>
                        <a:rPr lang="tr-TR" sz="1600" dirty="0">
                          <a:effectLst/>
                          <a:latin typeface="Calibri" panose="020F0502020204030204" pitchFamily="34" charset="0"/>
                          <a:ea typeface="Calibri" panose="020F0502020204030204" pitchFamily="34" charset="0"/>
                          <a:cs typeface="Times New Roman" panose="02020603050405020304" pitchFamily="18" charset="0"/>
                        </a:rPr>
                        <a:t>40 Bursiyer ve üye</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781050">
                <a:tc>
                  <a:txBody>
                    <a:bodyPr/>
                    <a:p>
                      <a:pPr>
                        <a:lnSpc>
                          <a:spcPct val="107000"/>
                        </a:lnSpc>
                        <a:spcAft>
                          <a:spcPts val="0"/>
                        </a:spcAft>
                      </a:pPr>
                      <a:r>
                        <a:rPr lang="tr-TR" sz="1400">
                          <a:effectLst/>
                        </a:rPr>
                        <a:t> 10</a:t>
                      </a:r>
                      <a:endParaRPr lang="tr-TR" sz="1400">
                        <a:effectLst/>
                      </a:endParaRPr>
                    </a:p>
                    <a:p>
                      <a:pPr>
                        <a:lnSpc>
                          <a:spcPct val="107000"/>
                        </a:lnSpc>
                        <a:spcAft>
                          <a:spcPts val="0"/>
                        </a:spcAft>
                      </a:pPr>
                      <a:r>
                        <a:rPr lang="tr-TR" sz="1400">
                          <a:effectLst/>
                        </a:rPr>
                        <a:t> </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nSpc>
                          <a:spcPct val="107000"/>
                        </a:lnSpc>
                        <a:spcAft>
                          <a:spcPts val="0"/>
                        </a:spcAft>
                      </a:pPr>
                      <a:r>
                        <a:rPr lang="tr-TR" sz="1600">
                          <a:effectLst/>
                          <a:latin typeface="Calibri" panose="020F0502020204030204" pitchFamily="34" charset="0"/>
                          <a:ea typeface="Calibri" panose="020F0502020204030204" pitchFamily="34" charset="0"/>
                          <a:cs typeface="Times New Roman" panose="02020603050405020304" pitchFamily="18" charset="0"/>
                          <a:sym typeface="+mn-ea"/>
                        </a:rPr>
                        <a:t>21 Kasım 2022</a:t>
                      </a:r>
                      <a:endParaRPr lang="tr-TR" sz="1600">
                        <a:effectLst/>
                        <a:latin typeface="Calibri" panose="020F0502020204030204" pitchFamily="34" charset="0"/>
                        <a:ea typeface="Calibri" panose="020F0502020204030204" pitchFamily="34" charset="0"/>
                        <a:cs typeface="Times New Roman" panose="02020603050405020304" pitchFamily="18" charset="0"/>
                        <a:sym typeface="+mn-ea"/>
                      </a:endParaRPr>
                    </a:p>
                  </a:txBody>
                  <a:tcPr marL="68580" marR="68580" marT="0" marB="0"/>
                </a:tc>
                <a:tc>
                  <a:txBody>
                    <a:bodyPr/>
                    <a:p>
                      <a:pPr>
                        <a:lnSpc>
                          <a:spcPct val="107000"/>
                        </a:lnSpc>
                        <a:spcAft>
                          <a:spcPts val="0"/>
                        </a:spcAft>
                      </a:pPr>
                      <a:r>
                        <a:rPr lang="tr-TR" sz="1600">
                          <a:effectLst/>
                          <a:latin typeface="Calibri" panose="020F0502020204030204" pitchFamily="34" charset="0"/>
                          <a:ea typeface="Calibri" panose="020F0502020204030204" pitchFamily="34" charset="0"/>
                          <a:cs typeface="Times New Roman" panose="02020603050405020304" pitchFamily="18" charset="0"/>
                        </a:rPr>
                        <a:t>"Kadın Hakları ve Belediyelerin Eşitlik Eylem Plânı Sorumlulukları"</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nSpc>
                          <a:spcPct val="107000"/>
                        </a:lnSpc>
                        <a:spcAft>
                          <a:spcPts val="0"/>
                        </a:spcAft>
                      </a:pPr>
                      <a:r>
                        <a:rPr lang="tr-TR" sz="1600">
                          <a:effectLst/>
                          <a:latin typeface="Calibri" panose="020F0502020204030204" pitchFamily="34" charset="0"/>
                          <a:ea typeface="Calibri" panose="020F0502020204030204" pitchFamily="34" charset="0"/>
                          <a:cs typeface="Times New Roman" panose="02020603050405020304" pitchFamily="18" charset="0"/>
                        </a:rPr>
                        <a:t>Prof. Dr. Fulya Sarvan</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nSpc>
                          <a:spcPct val="107000"/>
                        </a:lnSpc>
                        <a:spcAft>
                          <a:spcPts val="0"/>
                        </a:spcAft>
                      </a:pPr>
                      <a:r>
                        <a:rPr lang="tr-TR" sz="1600">
                          <a:effectLst/>
                          <a:latin typeface="Calibri" panose="020F0502020204030204" pitchFamily="34" charset="0"/>
                          <a:ea typeface="Calibri" panose="020F0502020204030204" pitchFamily="34" charset="0"/>
                          <a:cs typeface="Times New Roman" panose="02020603050405020304" pitchFamily="18" charset="0"/>
                        </a:rPr>
                        <a:t>Muratpaşa Belediyesi Üst Düzey Yöneticiler</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nSpc>
                          <a:spcPct val="107000"/>
                        </a:lnSpc>
                        <a:spcAft>
                          <a:spcPts val="0"/>
                        </a:spcAft>
                      </a:pPr>
                      <a:r>
                        <a:rPr lang="tr-TR" sz="1600" dirty="0">
                          <a:effectLst/>
                          <a:latin typeface="Calibri" panose="020F0502020204030204" pitchFamily="34" charset="0"/>
                          <a:ea typeface="Calibri" panose="020F0502020204030204" pitchFamily="34" charset="0"/>
                          <a:cs typeface="Times New Roman" panose="02020603050405020304" pitchFamily="18" charset="0"/>
                        </a:rPr>
                        <a:t>25</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781050">
                <a:tc>
                  <a:txBody>
                    <a:bodyPr/>
                    <a:p>
                      <a:pPr>
                        <a:lnSpc>
                          <a:spcPct val="107000"/>
                        </a:lnSpc>
                        <a:spcAft>
                          <a:spcPts val="0"/>
                        </a:spcAft>
                        <a:buNone/>
                      </a:pPr>
                      <a:r>
                        <a:rPr lang="tr-TR" sz="1400">
                          <a:effectLst/>
                          <a:latin typeface="Calibri" panose="020F0502020204030204" pitchFamily="34" charset="0"/>
                          <a:ea typeface="Calibri" panose="020F0502020204030204" pitchFamily="34" charset="0"/>
                          <a:cs typeface="Times New Roman" panose="02020603050405020304" pitchFamily="18" charset="0"/>
                        </a:rPr>
                        <a:t>11</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nSpc>
                          <a:spcPct val="107000"/>
                        </a:lnSpc>
                        <a:spcAft>
                          <a:spcPts val="0"/>
                        </a:spcAft>
                        <a:buNone/>
                      </a:pPr>
                      <a:r>
                        <a:rPr lang="tr-TR" sz="1600">
                          <a:effectLst/>
                          <a:latin typeface="Calibri" panose="020F0502020204030204" pitchFamily="34" charset="0"/>
                          <a:ea typeface="Calibri" panose="020F0502020204030204" pitchFamily="34" charset="0"/>
                          <a:cs typeface="Times New Roman" panose="02020603050405020304" pitchFamily="18" charset="0"/>
                          <a:sym typeface="+mn-ea"/>
                        </a:rPr>
                        <a:t>10 Aralık 2022</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buNone/>
                      </a:pPr>
                      <a:endParaRPr lang="tr-TR" sz="1600">
                        <a:effectLst/>
                        <a:latin typeface="Calibri" panose="020F0502020204030204" pitchFamily="34" charset="0"/>
                        <a:ea typeface="Calibri" panose="020F0502020204030204" pitchFamily="34" charset="0"/>
                        <a:cs typeface="Times New Roman" panose="02020603050405020304" pitchFamily="18" charset="0"/>
                        <a:sym typeface="+mn-ea"/>
                      </a:endParaRPr>
                    </a:p>
                  </a:txBody>
                  <a:tcPr marL="68580" marR="68580" marT="0" marB="0"/>
                </a:tc>
                <a:tc>
                  <a:txBody>
                    <a:bodyPr/>
                    <a:p>
                      <a:pPr>
                        <a:lnSpc>
                          <a:spcPct val="107000"/>
                        </a:lnSpc>
                        <a:spcAft>
                          <a:spcPts val="0"/>
                        </a:spcAft>
                        <a:buNone/>
                      </a:pPr>
                      <a:r>
                        <a:rPr lang="tr-TR" sz="1600">
                          <a:effectLst/>
                          <a:latin typeface="Calibri" panose="020F0502020204030204" pitchFamily="34" charset="0"/>
                          <a:ea typeface="Calibri" panose="020F0502020204030204" pitchFamily="34" charset="0"/>
                          <a:cs typeface="Times New Roman" panose="02020603050405020304" pitchFamily="18" charset="0"/>
                        </a:rPr>
                        <a:t>"Toplumsal Cinsiyet Eşitliği: Farkındalık, Savunuculuk" semineri</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nSpc>
                          <a:spcPct val="107000"/>
                        </a:lnSpc>
                        <a:spcAft>
                          <a:spcPts val="0"/>
                        </a:spcAft>
                      </a:pPr>
                      <a:r>
                        <a:rPr lang="tr-TR" sz="1600">
                          <a:effectLst/>
                          <a:latin typeface="Calibri" panose="020F0502020204030204" pitchFamily="34" charset="0"/>
                          <a:ea typeface="Calibri" panose="020F0502020204030204" pitchFamily="34" charset="0"/>
                          <a:cs typeface="Times New Roman" panose="02020603050405020304" pitchFamily="18" charset="0"/>
                          <a:sym typeface="+mn-ea"/>
                        </a:rPr>
                        <a:t>Prof. Dr. Fulya Sarvan</a:t>
                      </a:r>
                      <a:endParaRPr lang="tr-TR" sz="1600">
                        <a:effectLst/>
                        <a:latin typeface="Calibri" panose="020F0502020204030204" pitchFamily="34" charset="0"/>
                        <a:ea typeface="Calibri" panose="020F0502020204030204" pitchFamily="34" charset="0"/>
                        <a:cs typeface="Times New Roman" panose="02020603050405020304" pitchFamily="18" charset="0"/>
                        <a:sym typeface="+mn-ea"/>
                      </a:endParaRPr>
                    </a:p>
                  </a:txBody>
                  <a:tcPr marL="68580" marR="68580" marT="0" marB="0"/>
                </a:tc>
                <a:tc>
                  <a:txBody>
                    <a:bodyPr/>
                    <a:p>
                      <a:pPr>
                        <a:lnSpc>
                          <a:spcPct val="107000"/>
                        </a:lnSpc>
                        <a:spcAft>
                          <a:spcPts val="0"/>
                        </a:spcAft>
                        <a:buNone/>
                      </a:pPr>
                      <a:r>
                        <a:rPr lang="tr-TR" sz="1600">
                          <a:effectLst/>
                          <a:latin typeface="Calibri" panose="020F0502020204030204" pitchFamily="34" charset="0"/>
                          <a:ea typeface="Calibri" panose="020F0502020204030204" pitchFamily="34" charset="0"/>
                          <a:cs typeface="Times New Roman" panose="02020603050405020304" pitchFamily="18" charset="0"/>
                        </a:rPr>
                        <a:t>Akdeniz Üniversitesi</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buNone/>
                      </a:pPr>
                      <a:r>
                        <a:rPr lang="tr-TR" sz="1600">
                          <a:effectLst/>
                          <a:latin typeface="Calibri" panose="020F0502020204030204" pitchFamily="34" charset="0"/>
                          <a:ea typeface="Calibri" panose="020F0502020204030204" pitchFamily="34" charset="0"/>
                          <a:cs typeface="Times New Roman" panose="02020603050405020304" pitchFamily="18" charset="0"/>
                        </a:rPr>
                        <a:t>Sosyal Tesisler</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nSpc>
                          <a:spcPct val="107000"/>
                        </a:lnSpc>
                        <a:spcAft>
                          <a:spcPts val="0"/>
                        </a:spcAft>
                        <a:buNone/>
                      </a:pPr>
                      <a:r>
                        <a:rPr lang="tr-TR" sz="1600" dirty="0">
                          <a:effectLst/>
                          <a:latin typeface="Calibri" panose="020F0502020204030204" pitchFamily="34" charset="0"/>
                          <a:ea typeface="Calibri" panose="020F0502020204030204" pitchFamily="34" charset="0"/>
                          <a:cs typeface="Times New Roman" panose="02020603050405020304" pitchFamily="18" charset="0"/>
                        </a:rPr>
                        <a:t>50</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781050">
                <a:tc>
                  <a:txBody>
                    <a:bodyPr/>
                    <a:p>
                      <a:pPr>
                        <a:lnSpc>
                          <a:spcPct val="107000"/>
                        </a:lnSpc>
                        <a:spcAft>
                          <a:spcPts val="0"/>
                        </a:spcAft>
                        <a:buNone/>
                      </a:pPr>
                      <a:r>
                        <a:rPr lang="tr-TR" sz="1400">
                          <a:effectLst/>
                          <a:latin typeface="Calibri" panose="020F0502020204030204" pitchFamily="34" charset="0"/>
                          <a:ea typeface="Calibri" panose="020F0502020204030204" pitchFamily="34" charset="0"/>
                          <a:cs typeface="Times New Roman" panose="02020603050405020304" pitchFamily="18" charset="0"/>
                        </a:rPr>
                        <a:t>12</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nSpc>
                          <a:spcPct val="107000"/>
                        </a:lnSpc>
                        <a:spcAft>
                          <a:spcPts val="0"/>
                        </a:spcAft>
                        <a:buNone/>
                      </a:pPr>
                      <a:r>
                        <a:rPr lang="tr-TR" sz="1600">
                          <a:effectLst/>
                          <a:latin typeface="Calibri" panose="020F0502020204030204" pitchFamily="34" charset="0"/>
                          <a:ea typeface="Calibri" panose="020F0502020204030204" pitchFamily="34" charset="0"/>
                          <a:cs typeface="Times New Roman" panose="02020603050405020304" pitchFamily="18" charset="0"/>
                          <a:sym typeface="+mn-ea"/>
                        </a:rPr>
                        <a:t>13 Aralık 2022</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buNone/>
                      </a:pP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nSpc>
                          <a:spcPct val="107000"/>
                        </a:lnSpc>
                        <a:spcAft>
                          <a:spcPts val="0"/>
                        </a:spcAft>
                        <a:buNone/>
                      </a:pPr>
                      <a:r>
                        <a:rPr lang="tr-TR" sz="1600">
                          <a:effectLst/>
                          <a:latin typeface="Calibri" panose="020F0502020204030204" pitchFamily="34" charset="0"/>
                          <a:ea typeface="Calibri" panose="020F0502020204030204" pitchFamily="34" charset="0"/>
                          <a:cs typeface="Times New Roman" panose="02020603050405020304" pitchFamily="18" charset="0"/>
                        </a:rPr>
                        <a:t>Kadın Hakları ve Belediyelerin Eşitlik Eylem Plânı Sorumlulukları"</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buNone/>
                      </a:pP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nSpc>
                          <a:spcPct val="107000"/>
                        </a:lnSpc>
                        <a:spcAft>
                          <a:spcPts val="0"/>
                        </a:spcAft>
                        <a:buNone/>
                      </a:pPr>
                      <a:r>
                        <a:rPr lang="tr-TR" sz="1600">
                          <a:effectLst/>
                          <a:latin typeface="Calibri" panose="020F0502020204030204" pitchFamily="34" charset="0"/>
                          <a:ea typeface="Calibri" panose="020F0502020204030204" pitchFamily="34" charset="0"/>
                          <a:cs typeface="Times New Roman" panose="02020603050405020304" pitchFamily="18" charset="0"/>
                          <a:sym typeface="+mn-ea"/>
                        </a:rPr>
                        <a:t>Prof. Dr. Fulya Sarvan</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buNone/>
                      </a:pP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nSpc>
                          <a:spcPct val="107000"/>
                        </a:lnSpc>
                        <a:spcAft>
                          <a:spcPts val="0"/>
                        </a:spcAft>
                        <a:buNone/>
                      </a:pPr>
                      <a:r>
                        <a:rPr lang="tr-TR" sz="1600">
                          <a:effectLst/>
                          <a:latin typeface="Calibri" panose="020F0502020204030204" pitchFamily="34" charset="0"/>
                          <a:ea typeface="Calibri" panose="020F0502020204030204" pitchFamily="34" charset="0"/>
                          <a:cs typeface="Times New Roman" panose="02020603050405020304" pitchFamily="18" charset="0"/>
                          <a:sym typeface="+mn-ea"/>
                        </a:rPr>
                        <a:t>Muratpaşa Belediyesi Personeli</a:t>
                      </a:r>
                      <a:endParaRPr lang="tr-TR" sz="1600">
                        <a:effectLst/>
                        <a:latin typeface="Calibri" panose="020F0502020204030204" pitchFamily="34" charset="0"/>
                        <a:ea typeface="Calibri" panose="020F0502020204030204" pitchFamily="34" charset="0"/>
                        <a:cs typeface="Times New Roman" panose="02020603050405020304" pitchFamily="18" charset="0"/>
                        <a:sym typeface="+mn-ea"/>
                      </a:endParaRPr>
                    </a:p>
                  </a:txBody>
                  <a:tcPr marL="68580" marR="68580" marT="0" marB="0"/>
                </a:tc>
                <a:tc>
                  <a:txBody>
                    <a:bodyPr/>
                    <a:p>
                      <a:pPr>
                        <a:lnSpc>
                          <a:spcPct val="107000"/>
                        </a:lnSpc>
                        <a:spcAft>
                          <a:spcPts val="0"/>
                        </a:spcAft>
                        <a:buNone/>
                      </a:pPr>
                      <a:r>
                        <a:rPr lang="tr-TR" sz="1600" dirty="0">
                          <a:effectLst/>
                          <a:latin typeface="Calibri" panose="020F0502020204030204" pitchFamily="34" charset="0"/>
                          <a:ea typeface="Calibri" panose="020F0502020204030204" pitchFamily="34" charset="0"/>
                          <a:cs typeface="Times New Roman" panose="02020603050405020304" pitchFamily="18" charset="0"/>
                        </a:rPr>
                        <a:t>40</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041400">
                <a:tc>
                  <a:txBody>
                    <a:bodyPr/>
                    <a:p>
                      <a:pPr>
                        <a:lnSpc>
                          <a:spcPct val="107000"/>
                        </a:lnSpc>
                        <a:spcAft>
                          <a:spcPts val="0"/>
                        </a:spcAft>
                        <a:buNone/>
                      </a:pPr>
                      <a:r>
                        <a:rPr lang="tr-TR" sz="1400">
                          <a:effectLst/>
                          <a:latin typeface="Calibri" panose="020F0502020204030204" pitchFamily="34" charset="0"/>
                          <a:ea typeface="Calibri" panose="020F0502020204030204" pitchFamily="34" charset="0"/>
                          <a:cs typeface="Times New Roman" panose="02020603050405020304" pitchFamily="18" charset="0"/>
                        </a:rPr>
                        <a:t>13</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nSpc>
                          <a:spcPct val="107000"/>
                        </a:lnSpc>
                        <a:spcAft>
                          <a:spcPts val="0"/>
                        </a:spcAft>
                        <a:buNone/>
                      </a:pPr>
                      <a:r>
                        <a:rPr lang="tr-TR" sz="1600">
                          <a:effectLst/>
                          <a:latin typeface="Calibri" panose="020F0502020204030204" pitchFamily="34" charset="0"/>
                          <a:ea typeface="Calibri" panose="020F0502020204030204" pitchFamily="34" charset="0"/>
                          <a:cs typeface="Times New Roman" panose="02020603050405020304" pitchFamily="18" charset="0"/>
                          <a:sym typeface="+mn-ea"/>
                        </a:rPr>
                        <a:t>4 Şubat 2023</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buNone/>
                      </a:pP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nSpc>
                          <a:spcPct val="107000"/>
                        </a:lnSpc>
                        <a:spcAft>
                          <a:spcPts val="0"/>
                        </a:spcAft>
                        <a:buNone/>
                      </a:pPr>
                      <a:r>
                        <a:rPr lang="tr-TR" sz="1600">
                          <a:effectLst/>
                          <a:latin typeface="Calibri" panose="020F0502020204030204" pitchFamily="34" charset="0"/>
                          <a:ea typeface="Calibri" panose="020F0502020204030204" pitchFamily="34" charset="0"/>
                          <a:cs typeface="Times New Roman" panose="02020603050405020304" pitchFamily="18" charset="0"/>
                        </a:rPr>
                        <a:t>5 Şubat Laiklik ve Kadın Hakları Paneli</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buNone/>
                      </a:pP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nSpc>
                          <a:spcPct val="107000"/>
                        </a:lnSpc>
                        <a:spcAft>
                          <a:spcPts val="0"/>
                        </a:spcAft>
                        <a:buNone/>
                      </a:pPr>
                      <a:r>
                        <a:rPr lang="tr-TR" sz="1600">
                          <a:effectLst/>
                          <a:latin typeface="Calibri" panose="020F0502020204030204" pitchFamily="34" charset="0"/>
                          <a:ea typeface="Calibri" panose="020F0502020204030204" pitchFamily="34" charset="0"/>
                          <a:cs typeface="Times New Roman" panose="02020603050405020304" pitchFamily="18" charset="0"/>
                        </a:rPr>
                        <a:t>Prof. Dr. Ayşe Boztosun</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buNone/>
                      </a:pPr>
                      <a:r>
                        <a:rPr lang="tr-TR" sz="1600">
                          <a:effectLst/>
                          <a:latin typeface="Calibri" panose="020F0502020204030204" pitchFamily="34" charset="0"/>
                          <a:ea typeface="Calibri" panose="020F0502020204030204" pitchFamily="34" charset="0"/>
                          <a:cs typeface="Times New Roman" panose="02020603050405020304" pitchFamily="18" charset="0"/>
                        </a:rPr>
                        <a:t>Prof. Dr. Şahin Filiz</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buNone/>
                      </a:pPr>
                      <a:r>
                        <a:rPr lang="tr-TR" sz="1600">
                          <a:effectLst/>
                          <a:latin typeface="Calibri" panose="020F0502020204030204" pitchFamily="34" charset="0"/>
                          <a:ea typeface="Calibri" panose="020F0502020204030204" pitchFamily="34" charset="0"/>
                          <a:cs typeface="Times New Roman" panose="02020603050405020304" pitchFamily="18" charset="0"/>
                        </a:rPr>
                        <a:t>Av. Figen Çalıkuşu</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nSpc>
                          <a:spcPct val="107000"/>
                        </a:lnSpc>
                        <a:spcAft>
                          <a:spcPts val="0"/>
                        </a:spcAft>
                        <a:buNone/>
                      </a:pPr>
                      <a:r>
                        <a:rPr lang="tr-TR" sz="1600">
                          <a:effectLst/>
                          <a:latin typeface="Calibri" panose="020F0502020204030204" pitchFamily="34" charset="0"/>
                          <a:ea typeface="Calibri" panose="020F0502020204030204" pitchFamily="34" charset="0"/>
                          <a:cs typeface="Times New Roman" panose="02020603050405020304" pitchFamily="18" charset="0"/>
                        </a:rPr>
                        <a:t>Antalya Büyükşehir Yenimahalle Kültür Salonu/</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nSpc>
                          <a:spcPct val="107000"/>
                        </a:lnSpc>
                        <a:spcAft>
                          <a:spcPts val="0"/>
                        </a:spcAft>
                        <a:buNone/>
                      </a:pPr>
                      <a:r>
                        <a:rPr lang="tr-TR" sz="1600" dirty="0">
                          <a:effectLst/>
                          <a:latin typeface="Calibri" panose="020F0502020204030204" pitchFamily="34" charset="0"/>
                          <a:ea typeface="Calibri" panose="020F0502020204030204" pitchFamily="34" charset="0"/>
                          <a:cs typeface="Times New Roman" panose="02020603050405020304" pitchFamily="18" charset="0"/>
                        </a:rPr>
                        <a:t>85</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826770">
                <a:tc>
                  <a:txBody>
                    <a:bodyPr/>
                    <a:p>
                      <a:pPr>
                        <a:lnSpc>
                          <a:spcPct val="107000"/>
                        </a:lnSpc>
                        <a:spcAft>
                          <a:spcPts val="0"/>
                        </a:spcAft>
                        <a:buNone/>
                      </a:pPr>
                      <a:r>
                        <a:rPr lang="tr-TR" sz="1400">
                          <a:effectLst/>
                          <a:latin typeface="Calibri" panose="020F0502020204030204" pitchFamily="34" charset="0"/>
                          <a:ea typeface="Calibri" panose="020F0502020204030204" pitchFamily="34" charset="0"/>
                          <a:cs typeface="Times New Roman" panose="02020603050405020304" pitchFamily="18" charset="0"/>
                        </a:rPr>
                        <a:t>14</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nSpc>
                          <a:spcPct val="107000"/>
                        </a:lnSpc>
                        <a:spcAft>
                          <a:spcPts val="0"/>
                        </a:spcAft>
                        <a:buNone/>
                      </a:pPr>
                      <a:r>
                        <a:rPr lang="tr-TR" sz="1600">
                          <a:effectLst/>
                          <a:latin typeface="Calibri" panose="020F0502020204030204" pitchFamily="34" charset="0"/>
                          <a:ea typeface="Calibri" panose="020F0502020204030204" pitchFamily="34" charset="0"/>
                          <a:cs typeface="Times New Roman" panose="02020603050405020304" pitchFamily="18" charset="0"/>
                          <a:sym typeface="+mn-ea"/>
                        </a:rPr>
                        <a:t>10 Mart 2023</a:t>
                      </a:r>
                      <a:endParaRPr lang="tr-TR" sz="1600">
                        <a:effectLst/>
                        <a:latin typeface="Calibri" panose="020F0502020204030204" pitchFamily="34" charset="0"/>
                        <a:ea typeface="Calibri" panose="020F0502020204030204" pitchFamily="34" charset="0"/>
                        <a:cs typeface="Times New Roman" panose="02020603050405020304" pitchFamily="18" charset="0"/>
                        <a:sym typeface="+mn-ea"/>
                      </a:endParaRPr>
                    </a:p>
                  </a:txBody>
                  <a:tcPr marL="68580" marR="68580" marT="0" marB="0"/>
                </a:tc>
                <a:tc>
                  <a:txBody>
                    <a:bodyPr/>
                    <a:p>
                      <a:pPr>
                        <a:lnSpc>
                          <a:spcPct val="107000"/>
                        </a:lnSpc>
                        <a:spcAft>
                          <a:spcPts val="0"/>
                        </a:spcAft>
                        <a:buNone/>
                      </a:pPr>
                      <a:r>
                        <a:rPr lang="tr-TR" sz="1600">
                          <a:effectLst/>
                          <a:latin typeface="Calibri" panose="020F0502020204030204" pitchFamily="34" charset="0"/>
                          <a:ea typeface="Calibri" panose="020F0502020204030204" pitchFamily="34" charset="0"/>
                          <a:cs typeface="Times New Roman" panose="02020603050405020304" pitchFamily="18" charset="0"/>
                        </a:rPr>
                        <a:t>10 Mart Kadın Yoksulluğu Çalıştayı </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nSpc>
                          <a:spcPct val="107000"/>
                        </a:lnSpc>
                        <a:spcAft>
                          <a:spcPts val="0"/>
                        </a:spcAft>
                        <a:buNone/>
                      </a:pPr>
                      <a:r>
                        <a:rPr lang="tr-TR" sz="1600">
                          <a:effectLst/>
                          <a:latin typeface="Calibri" panose="020F0502020204030204" pitchFamily="34" charset="0"/>
                          <a:ea typeface="Calibri" panose="020F0502020204030204" pitchFamily="34" charset="0"/>
                          <a:cs typeface="Times New Roman" panose="02020603050405020304" pitchFamily="18" charset="0"/>
                        </a:rPr>
                        <a:t>Doç. Dr. Mehmet Zanbak</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buNone/>
                      </a:pPr>
                      <a:r>
                        <a:rPr lang="tr-TR" sz="1600">
                          <a:effectLst/>
                          <a:latin typeface="Calibri" panose="020F0502020204030204" pitchFamily="34" charset="0"/>
                          <a:ea typeface="Calibri" panose="020F0502020204030204" pitchFamily="34" charset="0"/>
                          <a:cs typeface="Times New Roman" panose="02020603050405020304" pitchFamily="18" charset="0"/>
                        </a:rPr>
                        <a:t>Doç. Dr. Özgür Arun</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buNone/>
                      </a:pPr>
                      <a:r>
                        <a:rPr lang="tr-TR" sz="1600">
                          <a:effectLst/>
                          <a:latin typeface="Calibri" panose="020F0502020204030204" pitchFamily="34" charset="0"/>
                          <a:ea typeface="Calibri" panose="020F0502020204030204" pitchFamily="34" charset="0"/>
                          <a:cs typeface="Times New Roman" panose="02020603050405020304" pitchFamily="18" charset="0"/>
                        </a:rPr>
                        <a:t>Prof. Dr. Saniye Dedeoğlu </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nSpc>
                          <a:spcPct val="107000"/>
                        </a:lnSpc>
                        <a:spcAft>
                          <a:spcPts val="0"/>
                        </a:spcAft>
                        <a:buNone/>
                      </a:pPr>
                      <a:r>
                        <a:rPr lang="tr-TR" sz="1600">
                          <a:effectLst/>
                          <a:latin typeface="Calibri" panose="020F0502020204030204" pitchFamily="34" charset="0"/>
                          <a:ea typeface="Calibri" panose="020F0502020204030204" pitchFamily="34" charset="0"/>
                          <a:cs typeface="Times New Roman" panose="02020603050405020304" pitchFamily="18" charset="0"/>
                        </a:rPr>
                        <a:t>ATSO Salonu Panel ve 40 kurum-124 kişi çalıştay</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nSpc>
                          <a:spcPct val="107000"/>
                        </a:lnSpc>
                        <a:spcAft>
                          <a:spcPts val="0"/>
                        </a:spcAft>
                        <a:buNone/>
                      </a:pPr>
                      <a:r>
                        <a:rPr lang="tr-TR" sz="1600" dirty="0">
                          <a:effectLst/>
                          <a:latin typeface="Calibri" panose="020F0502020204030204" pitchFamily="34" charset="0"/>
                          <a:ea typeface="Calibri" panose="020F0502020204030204" pitchFamily="34" charset="0"/>
                          <a:cs typeface="Times New Roman" panose="02020603050405020304" pitchFamily="18" charset="0"/>
                        </a:rPr>
                        <a:t>124</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781050">
                <a:tc>
                  <a:txBody>
                    <a:bodyPr/>
                    <a:p>
                      <a:pPr>
                        <a:lnSpc>
                          <a:spcPct val="107000"/>
                        </a:lnSpc>
                        <a:spcAft>
                          <a:spcPts val="0"/>
                        </a:spcAft>
                        <a:buNone/>
                      </a:pPr>
                      <a:r>
                        <a:rPr lang="tr-TR" sz="1400">
                          <a:effectLst/>
                          <a:latin typeface="Calibri" panose="020F0502020204030204" pitchFamily="34" charset="0"/>
                          <a:ea typeface="Calibri" panose="020F0502020204030204" pitchFamily="34" charset="0"/>
                          <a:cs typeface="Times New Roman" panose="02020603050405020304" pitchFamily="18" charset="0"/>
                        </a:rPr>
                        <a:t>15</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nSpc>
                          <a:spcPct val="107000"/>
                        </a:lnSpc>
                        <a:spcAft>
                          <a:spcPts val="0"/>
                        </a:spcAft>
                        <a:buNone/>
                      </a:pPr>
                      <a:r>
                        <a:rPr lang="tr-TR" sz="1600">
                          <a:effectLst/>
                          <a:latin typeface="Calibri" panose="020F0502020204030204" pitchFamily="34" charset="0"/>
                          <a:ea typeface="Calibri" panose="020F0502020204030204" pitchFamily="34" charset="0"/>
                          <a:cs typeface="Times New Roman" panose="02020603050405020304" pitchFamily="18" charset="0"/>
                          <a:sym typeface="+mn-ea"/>
                        </a:rPr>
                        <a:t>18 Mart 2023</a:t>
                      </a:r>
                      <a:endParaRPr lang="tr-TR" sz="1600">
                        <a:effectLst/>
                        <a:latin typeface="Calibri" panose="020F0502020204030204" pitchFamily="34" charset="0"/>
                        <a:ea typeface="Calibri" panose="020F0502020204030204" pitchFamily="34" charset="0"/>
                        <a:cs typeface="Times New Roman" panose="02020603050405020304" pitchFamily="18" charset="0"/>
                        <a:sym typeface="+mn-ea"/>
                      </a:endParaRPr>
                    </a:p>
                  </a:txBody>
                  <a:tcPr marL="68580" marR="68580" marT="0" marB="0"/>
                </a:tc>
                <a:tc>
                  <a:txBody>
                    <a:bodyPr/>
                    <a:p>
                      <a:pPr>
                        <a:lnSpc>
                          <a:spcPct val="107000"/>
                        </a:lnSpc>
                        <a:spcAft>
                          <a:spcPts val="0"/>
                        </a:spcAft>
                        <a:buNone/>
                      </a:pPr>
                      <a:r>
                        <a:rPr lang="tr-TR" sz="1600">
                          <a:effectLst/>
                          <a:latin typeface="Calibri" panose="020F0502020204030204" pitchFamily="34" charset="0"/>
                          <a:ea typeface="Calibri" panose="020F0502020204030204" pitchFamily="34" charset="0"/>
                          <a:cs typeface="Times New Roman" panose="02020603050405020304" pitchFamily="18" charset="0"/>
                        </a:rPr>
                        <a:t>Farkındalıklı Zihin Eğitimi </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nSpc>
                          <a:spcPct val="107000"/>
                        </a:lnSpc>
                        <a:spcAft>
                          <a:spcPts val="0"/>
                        </a:spcAft>
                        <a:buNone/>
                      </a:pPr>
                      <a:r>
                        <a:rPr lang="tr-TR" sz="1600">
                          <a:effectLst/>
                          <a:latin typeface="Calibri" panose="020F0502020204030204" pitchFamily="34" charset="0"/>
                          <a:ea typeface="Calibri" panose="020F0502020204030204" pitchFamily="34" charset="0"/>
                          <a:cs typeface="Times New Roman" panose="02020603050405020304" pitchFamily="18" charset="0"/>
                        </a:rPr>
                        <a:t> Ayşe Van </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nSpc>
                          <a:spcPct val="107000"/>
                        </a:lnSpc>
                        <a:spcAft>
                          <a:spcPts val="0"/>
                        </a:spcAft>
                        <a:buNone/>
                      </a:pPr>
                      <a:r>
                        <a:rPr lang="tr-TR" sz="1600">
                          <a:effectLst/>
                          <a:latin typeface="Calibri" panose="020F0502020204030204" pitchFamily="34" charset="0"/>
                          <a:ea typeface="Calibri" panose="020F0502020204030204" pitchFamily="34" charset="0"/>
                          <a:cs typeface="Times New Roman" panose="02020603050405020304" pitchFamily="18" charset="0"/>
                        </a:rPr>
                        <a:t>Akdeniz Üniversitesi</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buNone/>
                      </a:pPr>
                      <a:r>
                        <a:rPr lang="tr-TR" sz="1600">
                          <a:effectLst/>
                          <a:latin typeface="Calibri" panose="020F0502020204030204" pitchFamily="34" charset="0"/>
                          <a:ea typeface="Calibri" panose="020F0502020204030204" pitchFamily="34" charset="0"/>
                          <a:cs typeface="Times New Roman" panose="02020603050405020304" pitchFamily="18" charset="0"/>
                        </a:rPr>
                        <a:t>Bursiyerler</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nSpc>
                          <a:spcPct val="107000"/>
                        </a:lnSpc>
                        <a:spcAft>
                          <a:spcPts val="0"/>
                        </a:spcAft>
                        <a:buNone/>
                      </a:pPr>
                      <a:r>
                        <a:rPr lang="tr-TR" sz="1600" dirty="0">
                          <a:effectLst/>
                          <a:latin typeface="Calibri" panose="020F0502020204030204" pitchFamily="34" charset="0"/>
                          <a:ea typeface="Calibri" panose="020F0502020204030204" pitchFamily="34" charset="0"/>
                          <a:cs typeface="Times New Roman" panose="02020603050405020304" pitchFamily="18" charset="0"/>
                        </a:rPr>
                        <a:t>47</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838200" y="365125"/>
            <a:ext cx="10515600" cy="892810"/>
          </a:xfrm>
        </p:spPr>
        <p:txBody>
          <a:bodyPr>
            <a:normAutofit fontScale="90000"/>
          </a:bodyPr>
          <a:p>
            <a:pPr algn="ctr"/>
            <a:br>
              <a:rPr lang="tr-TR" b="1" dirty="0">
                <a:solidFill>
                  <a:srgbClr val="0070C0"/>
                </a:solidFill>
                <a:sym typeface="+mn-ea"/>
              </a:rPr>
            </a:br>
            <a:r>
              <a:rPr lang="tr-TR" b="1" dirty="0">
                <a:solidFill>
                  <a:srgbClr val="0070C0"/>
                </a:solidFill>
                <a:sym typeface="+mn-ea"/>
              </a:rPr>
              <a:t>DÜZENLEDİĞİMİZ EĞİTİM FAALİYETLERİ </a:t>
            </a:r>
            <a:br>
              <a:rPr lang="tr-TR" b="1" dirty="0">
                <a:solidFill>
                  <a:srgbClr val="0070C0"/>
                </a:solidFill>
                <a:sym typeface="+mn-ea"/>
              </a:rPr>
            </a:br>
            <a:r>
              <a:rPr lang="tr-TR" sz="3110" b="1" dirty="0">
                <a:solidFill>
                  <a:srgbClr val="0070C0"/>
                </a:solidFill>
                <a:sym typeface="+mn-ea"/>
              </a:rPr>
              <a:t>(</a:t>
            </a:r>
            <a:r>
              <a:rPr lang="tr-TR" sz="3110" b="1" dirty="0">
                <a:solidFill>
                  <a:schemeClr val="accent5">
                    <a:lumMod val="75000"/>
                  </a:schemeClr>
                </a:solidFill>
                <a:sym typeface="+mn-ea"/>
              </a:rPr>
              <a:t>OCAK 2022 –OCAK 2024) </a:t>
            </a:r>
            <a:br>
              <a:rPr lang="tr-TR" b="1" dirty="0">
                <a:solidFill>
                  <a:schemeClr val="accent5">
                    <a:lumMod val="75000"/>
                  </a:schemeClr>
                </a:solidFill>
                <a:sym typeface="+mn-ea"/>
              </a:rPr>
            </a:br>
            <a:endParaRPr lang="en-US"/>
          </a:p>
        </p:txBody>
      </p:sp>
      <p:graphicFrame>
        <p:nvGraphicFramePr>
          <p:cNvPr id="4" name="İçerik Yer Tutucusu 3"/>
          <p:cNvGraphicFramePr>
            <a:graphicFrameLocks noGrp="1"/>
          </p:cNvGraphicFramePr>
          <p:nvPr>
            <p:ph idx="1"/>
          </p:nvPr>
        </p:nvGraphicFramePr>
        <p:xfrm>
          <a:off x="838200" y="1501775"/>
          <a:ext cx="10443210" cy="4965065"/>
        </p:xfrm>
        <a:graphic>
          <a:graphicData uri="http://schemas.openxmlformats.org/drawingml/2006/table">
            <a:tbl>
              <a:tblPr firstRow="1" firstCol="1" bandRow="1">
                <a:tableStyleId>{5C22544A-7EE6-4342-B048-85BDC9FD1C3A}</a:tableStyleId>
              </a:tblPr>
              <a:tblGrid>
                <a:gridCol w="850900"/>
                <a:gridCol w="1198880"/>
                <a:gridCol w="3187065"/>
                <a:gridCol w="2260600"/>
                <a:gridCol w="1597025"/>
                <a:gridCol w="1348740"/>
              </a:tblGrid>
              <a:tr h="669925">
                <a:tc>
                  <a:txBody>
                    <a:bodyPr/>
                    <a:p>
                      <a:pPr>
                        <a:lnSpc>
                          <a:spcPct val="107000"/>
                        </a:lnSpc>
                        <a:spcAft>
                          <a:spcPts val="0"/>
                        </a:spcAft>
                      </a:pPr>
                      <a:r>
                        <a:rPr lang="tr-TR" sz="1600" dirty="0">
                          <a:effectLst/>
                        </a:rPr>
                        <a:t>NO</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nSpc>
                          <a:spcPct val="107000"/>
                        </a:lnSpc>
                        <a:spcAft>
                          <a:spcPts val="0"/>
                        </a:spcAft>
                      </a:pPr>
                      <a:r>
                        <a:rPr lang="tr-TR" sz="1600" dirty="0">
                          <a:effectLst/>
                        </a:rPr>
                        <a:t>TARİH</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nSpc>
                          <a:spcPct val="107000"/>
                        </a:lnSpc>
                        <a:spcAft>
                          <a:spcPts val="0"/>
                        </a:spcAft>
                      </a:pPr>
                      <a:r>
                        <a:rPr lang="tr-TR" sz="1600" dirty="0">
                          <a:effectLst/>
                        </a:rPr>
                        <a:t>KONU</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nSpc>
                          <a:spcPct val="107000"/>
                        </a:lnSpc>
                        <a:spcAft>
                          <a:spcPts val="0"/>
                        </a:spcAft>
                      </a:pPr>
                      <a:r>
                        <a:rPr lang="tr-TR" sz="1600" dirty="0">
                          <a:effectLst/>
                        </a:rPr>
                        <a:t>EĞİTİMCİ</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nSpc>
                          <a:spcPct val="107000"/>
                        </a:lnSpc>
                        <a:spcAft>
                          <a:spcPts val="0"/>
                        </a:spcAft>
                      </a:pPr>
                      <a:r>
                        <a:rPr lang="tr-TR" sz="1600" dirty="0">
                          <a:effectLst/>
                        </a:rPr>
                        <a:t>YER </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nSpc>
                          <a:spcPct val="107000"/>
                        </a:lnSpc>
                        <a:spcAft>
                          <a:spcPts val="0"/>
                        </a:spcAft>
                      </a:pPr>
                      <a:r>
                        <a:rPr lang="tr-TR" sz="1600" dirty="0">
                          <a:effectLst/>
                        </a:rPr>
                        <a:t>KATILIMCI SAYISI*</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906780">
                <a:tc>
                  <a:txBody>
                    <a:bodyPr/>
                    <a:p>
                      <a:pPr>
                        <a:lnSpc>
                          <a:spcPct val="107000"/>
                        </a:lnSpc>
                        <a:spcAft>
                          <a:spcPts val="0"/>
                        </a:spcAft>
                        <a:buNone/>
                      </a:pPr>
                      <a:r>
                        <a:rPr lang="tr-TR" sz="1600">
                          <a:effectLst/>
                          <a:latin typeface="Calibri" panose="020F0502020204030204" pitchFamily="34" charset="0"/>
                          <a:ea typeface="Calibri" panose="020F0502020204030204" pitchFamily="34" charset="0"/>
                          <a:cs typeface="Times New Roman" panose="02020603050405020304" pitchFamily="18" charset="0"/>
                        </a:rPr>
                        <a:t>16</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nSpc>
                          <a:spcPct val="107000"/>
                        </a:lnSpc>
                        <a:spcAft>
                          <a:spcPts val="0"/>
                        </a:spcAft>
                        <a:buNone/>
                      </a:pPr>
                      <a:r>
                        <a:rPr lang="tr-TR" sz="1800">
                          <a:effectLst/>
                          <a:latin typeface="Calibri" panose="020F0502020204030204" pitchFamily="34" charset="0"/>
                          <a:ea typeface="Calibri" panose="020F0502020204030204" pitchFamily="34" charset="0"/>
                          <a:cs typeface="Times New Roman" panose="02020603050405020304" pitchFamily="18" charset="0"/>
                          <a:sym typeface="+mn-ea"/>
                        </a:rPr>
                        <a:t>7 Nisan 2023</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buNone/>
                      </a:pPr>
                      <a:endParaRPr lang="tr-TR" sz="1800">
                        <a:effectLst/>
                        <a:latin typeface="Calibri" panose="020F0502020204030204" pitchFamily="34" charset="0"/>
                        <a:ea typeface="Calibri" panose="020F0502020204030204" pitchFamily="34" charset="0"/>
                        <a:cs typeface="Times New Roman" panose="02020603050405020304" pitchFamily="18" charset="0"/>
                        <a:sym typeface="+mn-ea"/>
                      </a:endParaRPr>
                    </a:p>
                  </a:txBody>
                  <a:tcPr marL="68580" marR="68580" marT="0" marB="0"/>
                </a:tc>
                <a:tc>
                  <a:txBody>
                    <a:bodyPr/>
                    <a:p>
                      <a:pPr>
                        <a:lnSpc>
                          <a:spcPct val="107000"/>
                        </a:lnSpc>
                        <a:spcAft>
                          <a:spcPts val="0"/>
                        </a:spcAft>
                        <a:buNone/>
                      </a:pPr>
                      <a:r>
                        <a:rPr lang="tr-TR" sz="1800">
                          <a:effectLst/>
                          <a:latin typeface="Calibri" panose="020F0502020204030204" pitchFamily="34" charset="0"/>
                          <a:ea typeface="Calibri" panose="020F0502020204030204" pitchFamily="34" charset="0"/>
                          <a:cs typeface="Times New Roman" panose="02020603050405020304" pitchFamily="18" charset="0"/>
                        </a:rPr>
                        <a:t>Flört Şiddeti, Israrlı Takip ve Siber Saldırıya Karşı Hukuki Güvencelerimiz </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nSpc>
                          <a:spcPct val="107000"/>
                        </a:lnSpc>
                        <a:spcAft>
                          <a:spcPts val="0"/>
                        </a:spcAft>
                        <a:buNone/>
                      </a:pPr>
                      <a:r>
                        <a:rPr lang="tr-TR" sz="1800">
                          <a:effectLst/>
                          <a:latin typeface="Calibri" panose="020F0502020204030204" pitchFamily="34" charset="0"/>
                          <a:ea typeface="Calibri" panose="020F0502020204030204" pitchFamily="34" charset="0"/>
                          <a:cs typeface="Times New Roman" panose="02020603050405020304" pitchFamily="18" charset="0"/>
                        </a:rPr>
                        <a:t>Av. Saadet Öztürk</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nSpc>
                          <a:spcPct val="107000"/>
                        </a:lnSpc>
                        <a:spcAft>
                          <a:spcPts val="0"/>
                        </a:spcAft>
                        <a:buNone/>
                      </a:pPr>
                      <a:r>
                        <a:rPr lang="tr-TR" sz="1800">
                          <a:effectLst/>
                          <a:latin typeface="Calibri" panose="020F0502020204030204" pitchFamily="34" charset="0"/>
                          <a:ea typeface="Calibri" panose="020F0502020204030204" pitchFamily="34" charset="0"/>
                          <a:cs typeface="Times New Roman" panose="02020603050405020304" pitchFamily="18" charset="0"/>
                        </a:rPr>
                        <a:t>Bursiyerler /üyeler</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nSpc>
                          <a:spcPct val="107000"/>
                        </a:lnSpc>
                        <a:spcAft>
                          <a:spcPts val="0"/>
                        </a:spcAft>
                        <a:buNone/>
                      </a:pPr>
                      <a:r>
                        <a:rPr lang="tr-TR" sz="1800" dirty="0">
                          <a:effectLst/>
                          <a:latin typeface="Calibri" panose="020F0502020204030204" pitchFamily="34" charset="0"/>
                          <a:ea typeface="Calibri" panose="020F0502020204030204" pitchFamily="34" charset="0"/>
                          <a:cs typeface="Times New Roman" panose="02020603050405020304" pitchFamily="18" charset="0"/>
                        </a:rPr>
                        <a:t>37</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603885">
                <a:tc>
                  <a:txBody>
                    <a:bodyPr/>
                    <a:p>
                      <a:pPr>
                        <a:lnSpc>
                          <a:spcPct val="107000"/>
                        </a:lnSpc>
                        <a:spcAft>
                          <a:spcPts val="0"/>
                        </a:spcAft>
                        <a:buNone/>
                      </a:pPr>
                      <a:r>
                        <a:rPr lang="tr-TR" sz="1600">
                          <a:effectLst/>
                          <a:latin typeface="Calibri" panose="020F0502020204030204" pitchFamily="34" charset="0"/>
                          <a:ea typeface="Calibri" panose="020F0502020204030204" pitchFamily="34" charset="0"/>
                          <a:cs typeface="Times New Roman" panose="02020603050405020304" pitchFamily="18" charset="0"/>
                        </a:rPr>
                        <a:t>17</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nSpc>
                          <a:spcPct val="107000"/>
                        </a:lnSpc>
                        <a:spcAft>
                          <a:spcPts val="0"/>
                        </a:spcAft>
                        <a:buNone/>
                      </a:pPr>
                      <a:r>
                        <a:rPr lang="tr-TR" sz="1800">
                          <a:effectLst/>
                          <a:latin typeface="Calibri" panose="020F0502020204030204" pitchFamily="34" charset="0"/>
                          <a:ea typeface="Calibri" panose="020F0502020204030204" pitchFamily="34" charset="0"/>
                          <a:cs typeface="Times New Roman" panose="02020603050405020304" pitchFamily="18" charset="0"/>
                          <a:sym typeface="+mn-ea"/>
                        </a:rPr>
                        <a:t>28 Nisan 2023</a:t>
                      </a:r>
                      <a:endParaRPr lang="tr-TR" sz="1800">
                        <a:effectLst/>
                        <a:latin typeface="Calibri" panose="020F0502020204030204" pitchFamily="34" charset="0"/>
                        <a:ea typeface="Calibri" panose="020F0502020204030204" pitchFamily="34" charset="0"/>
                        <a:cs typeface="Times New Roman" panose="02020603050405020304" pitchFamily="18" charset="0"/>
                        <a:sym typeface="+mn-ea"/>
                      </a:endParaRPr>
                    </a:p>
                  </a:txBody>
                  <a:tcPr marL="68580" marR="68580" marT="0" marB="0"/>
                </a:tc>
                <a:tc>
                  <a:txBody>
                    <a:bodyPr/>
                    <a:p>
                      <a:pPr>
                        <a:lnSpc>
                          <a:spcPct val="107000"/>
                        </a:lnSpc>
                        <a:spcAft>
                          <a:spcPts val="0"/>
                        </a:spcAft>
                        <a:buNone/>
                      </a:pPr>
                      <a:r>
                        <a:rPr lang="tr-TR" sz="1800">
                          <a:effectLst/>
                          <a:latin typeface="Calibri" panose="020F0502020204030204" pitchFamily="34" charset="0"/>
                          <a:ea typeface="Calibri" panose="020F0502020204030204" pitchFamily="34" charset="0"/>
                          <a:cs typeface="Times New Roman" panose="02020603050405020304" pitchFamily="18" charset="0"/>
                        </a:rPr>
                        <a:t>İş Görüşmelerinde Yazılı ve Sözlü İletişim </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nSpc>
                          <a:spcPct val="107000"/>
                        </a:lnSpc>
                        <a:spcAft>
                          <a:spcPts val="0"/>
                        </a:spcAft>
                        <a:buNone/>
                      </a:pPr>
                      <a:r>
                        <a:rPr lang="tr-TR" sz="1800">
                          <a:effectLst/>
                          <a:latin typeface="Calibri" panose="020F0502020204030204" pitchFamily="34" charset="0"/>
                          <a:ea typeface="Calibri" panose="020F0502020204030204" pitchFamily="34" charset="0"/>
                          <a:cs typeface="Times New Roman" panose="02020603050405020304" pitchFamily="18" charset="0"/>
                        </a:rPr>
                        <a:t>Dr. Demet Tuzcu</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nSpc>
                          <a:spcPct val="107000"/>
                        </a:lnSpc>
                        <a:spcAft>
                          <a:spcPts val="0"/>
                        </a:spcAft>
                        <a:buNone/>
                      </a:pPr>
                      <a:r>
                        <a:rPr lang="tr-TR" sz="1800">
                          <a:effectLst/>
                          <a:latin typeface="Calibri" panose="020F0502020204030204" pitchFamily="34" charset="0"/>
                          <a:ea typeface="Calibri" panose="020F0502020204030204" pitchFamily="34" charset="0"/>
                          <a:cs typeface="Times New Roman" panose="02020603050405020304" pitchFamily="18" charset="0"/>
                        </a:rPr>
                        <a:t>Bursiyerler /üyeler</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nSpc>
                          <a:spcPct val="107000"/>
                        </a:lnSpc>
                        <a:spcAft>
                          <a:spcPts val="0"/>
                        </a:spcAft>
                        <a:buNone/>
                      </a:pPr>
                      <a:r>
                        <a:rPr lang="tr-TR" sz="1800" dirty="0">
                          <a:effectLst/>
                          <a:latin typeface="Calibri" panose="020F0502020204030204" pitchFamily="34" charset="0"/>
                          <a:ea typeface="Calibri" panose="020F0502020204030204" pitchFamily="34" charset="0"/>
                          <a:cs typeface="Times New Roman" panose="02020603050405020304" pitchFamily="18" charset="0"/>
                        </a:rPr>
                        <a:t>35</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603885">
                <a:tc>
                  <a:txBody>
                    <a:bodyPr/>
                    <a:p>
                      <a:pPr>
                        <a:lnSpc>
                          <a:spcPct val="107000"/>
                        </a:lnSpc>
                        <a:spcAft>
                          <a:spcPts val="0"/>
                        </a:spcAft>
                      </a:pPr>
                      <a:r>
                        <a:rPr lang="tr-TR" sz="1600">
                          <a:effectLst/>
                        </a:rPr>
                        <a:t> 18</a:t>
                      </a:r>
                      <a:endParaRPr lang="tr-TR" sz="1600">
                        <a:effectLst/>
                      </a:endParaRPr>
                    </a:p>
                    <a:p>
                      <a:pPr>
                        <a:lnSpc>
                          <a:spcPct val="107000"/>
                        </a:lnSpc>
                        <a:spcAft>
                          <a:spcPts val="0"/>
                        </a:spcAft>
                      </a:pPr>
                      <a:r>
                        <a:rPr lang="tr-TR" sz="1600">
                          <a:effectLst/>
                        </a:rPr>
                        <a:t> </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nSpc>
                          <a:spcPct val="107000"/>
                        </a:lnSpc>
                        <a:spcAft>
                          <a:spcPts val="0"/>
                        </a:spcAft>
                      </a:pPr>
                      <a:r>
                        <a:rPr lang="tr-TR" sz="1800">
                          <a:effectLst/>
                          <a:latin typeface="Calibri" panose="020F0502020204030204" pitchFamily="34" charset="0"/>
                          <a:ea typeface="Calibri" panose="020F0502020204030204" pitchFamily="34" charset="0"/>
                          <a:cs typeface="Times New Roman" panose="02020603050405020304" pitchFamily="18" charset="0"/>
                        </a:rPr>
                        <a:t>25 Mayıs 2023</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nSpc>
                          <a:spcPct val="107000"/>
                        </a:lnSpc>
                        <a:spcAft>
                          <a:spcPts val="0"/>
                        </a:spcAft>
                      </a:pPr>
                      <a:r>
                        <a:rPr lang="tr-TR" sz="1800">
                          <a:effectLst/>
                          <a:latin typeface="Calibri" panose="020F0502020204030204" pitchFamily="34" charset="0"/>
                          <a:ea typeface="Calibri" panose="020F0502020204030204" pitchFamily="34" charset="0"/>
                          <a:cs typeface="Times New Roman" panose="02020603050405020304" pitchFamily="18" charset="0"/>
                        </a:rPr>
                        <a:t>Otoriterizmin Devamına Evet mi Hayır MI?</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nSpc>
                          <a:spcPct val="107000"/>
                        </a:lnSpc>
                        <a:spcAft>
                          <a:spcPts val="0"/>
                        </a:spcAft>
                      </a:pPr>
                      <a:r>
                        <a:rPr lang="tr-TR" sz="1800">
                          <a:effectLst/>
                          <a:latin typeface="Calibri" panose="020F0502020204030204" pitchFamily="34" charset="0"/>
                          <a:ea typeface="Calibri" panose="020F0502020204030204" pitchFamily="34" charset="0"/>
                          <a:cs typeface="Times New Roman" panose="02020603050405020304" pitchFamily="18" charset="0"/>
                        </a:rPr>
                        <a:t>Prof. Dr. Serap Yazıcı</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nSpc>
                          <a:spcPct val="107000"/>
                        </a:lnSpc>
                        <a:spcAft>
                          <a:spcPts val="0"/>
                        </a:spcAft>
                      </a:pPr>
                      <a:r>
                        <a:rPr lang="tr-TR" sz="1800">
                          <a:effectLst/>
                          <a:latin typeface="Calibri" panose="020F0502020204030204" pitchFamily="34" charset="0"/>
                          <a:ea typeface="Calibri" panose="020F0502020204030204" pitchFamily="34" charset="0"/>
                          <a:cs typeface="Times New Roman" panose="02020603050405020304" pitchFamily="18" charset="0"/>
                        </a:rPr>
                        <a:t>Zoom</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nSpc>
                          <a:spcPct val="107000"/>
                        </a:lnSpc>
                        <a:spcAft>
                          <a:spcPts val="0"/>
                        </a:spcAft>
                      </a:pPr>
                      <a:r>
                        <a:rPr lang="tr-TR" sz="1800" dirty="0">
                          <a:effectLst/>
                          <a:latin typeface="Calibri" panose="020F0502020204030204" pitchFamily="34" charset="0"/>
                          <a:ea typeface="Calibri" panose="020F0502020204030204" pitchFamily="34" charset="0"/>
                          <a:cs typeface="Times New Roman" panose="02020603050405020304" pitchFamily="18" charset="0"/>
                        </a:rPr>
                        <a:t>137</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609600">
                <a:tc>
                  <a:txBody>
                    <a:bodyPr/>
                    <a:p>
                      <a:pPr>
                        <a:lnSpc>
                          <a:spcPct val="107000"/>
                        </a:lnSpc>
                        <a:spcAft>
                          <a:spcPts val="0"/>
                        </a:spcAft>
                        <a:buNone/>
                      </a:pP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nSpc>
                          <a:spcPct val="107000"/>
                        </a:lnSpc>
                        <a:spcAft>
                          <a:spcPts val="0"/>
                        </a:spcAft>
                        <a:buNone/>
                      </a:pPr>
                      <a:endParaRPr lang="tr-TR" sz="1800">
                        <a:effectLst/>
                        <a:latin typeface="Calibri" panose="020F0502020204030204" pitchFamily="34" charset="0"/>
                        <a:ea typeface="Calibri" panose="020F0502020204030204" pitchFamily="34" charset="0"/>
                        <a:cs typeface="Times New Roman" panose="02020603050405020304" pitchFamily="18" charset="0"/>
                        <a:sym typeface="+mn-ea"/>
                      </a:endParaRPr>
                    </a:p>
                  </a:txBody>
                  <a:tcPr marL="68580" marR="68580" marT="0" marB="0"/>
                </a:tc>
                <a:tc>
                  <a:txBody>
                    <a:bodyPr/>
                    <a:p>
                      <a:pPr>
                        <a:lnSpc>
                          <a:spcPct val="107000"/>
                        </a:lnSpc>
                        <a:spcAft>
                          <a:spcPts val="0"/>
                        </a:spcAft>
                        <a:buNone/>
                      </a:pP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nSpc>
                          <a:spcPct val="107000"/>
                        </a:lnSpc>
                        <a:spcAft>
                          <a:spcPts val="0"/>
                        </a:spcAft>
                      </a:pP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nSpc>
                          <a:spcPct val="107000"/>
                        </a:lnSpc>
                        <a:spcAft>
                          <a:spcPts val="0"/>
                        </a:spcAft>
                        <a:buNone/>
                      </a:pP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nSpc>
                          <a:spcPct val="107000"/>
                        </a:lnSpc>
                        <a:spcAft>
                          <a:spcPts val="0"/>
                        </a:spcAft>
                        <a:buNone/>
                      </a:pP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785495">
                <a:tc>
                  <a:txBody>
                    <a:bodyPr/>
                    <a:p>
                      <a:pPr>
                        <a:lnSpc>
                          <a:spcPct val="107000"/>
                        </a:lnSpc>
                        <a:spcAft>
                          <a:spcPts val="0"/>
                        </a:spcAft>
                        <a:buNone/>
                      </a:pP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nSpc>
                          <a:spcPct val="107000"/>
                        </a:lnSpc>
                        <a:spcAft>
                          <a:spcPts val="0"/>
                        </a:spcAft>
                        <a:buNone/>
                      </a:pP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nSpc>
                          <a:spcPct val="107000"/>
                        </a:lnSpc>
                        <a:spcAft>
                          <a:spcPts val="0"/>
                        </a:spcAft>
                        <a:buNone/>
                      </a:pP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nSpc>
                          <a:spcPct val="107000"/>
                        </a:lnSpc>
                        <a:spcAft>
                          <a:spcPts val="0"/>
                        </a:spcAft>
                        <a:buNone/>
                      </a:pP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nSpc>
                          <a:spcPct val="107000"/>
                        </a:lnSpc>
                        <a:spcAft>
                          <a:spcPts val="0"/>
                        </a:spcAft>
                        <a:buNone/>
                      </a:pP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nSpc>
                          <a:spcPct val="107000"/>
                        </a:lnSpc>
                        <a:spcAft>
                          <a:spcPts val="0"/>
                        </a:spcAft>
                        <a:buNone/>
                      </a:pP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785495">
                <a:tc>
                  <a:txBody>
                    <a:bodyPr/>
                    <a:p>
                      <a:pPr>
                        <a:lnSpc>
                          <a:spcPct val="107000"/>
                        </a:lnSpc>
                        <a:spcAft>
                          <a:spcPts val="0"/>
                        </a:spcAft>
                        <a:buNone/>
                      </a:pP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nSpc>
                          <a:spcPct val="107000"/>
                        </a:lnSpc>
                        <a:spcAft>
                          <a:spcPts val="0"/>
                        </a:spcAft>
                        <a:buNone/>
                      </a:pP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nSpc>
                          <a:spcPct val="107000"/>
                        </a:lnSpc>
                        <a:spcAft>
                          <a:spcPts val="0"/>
                        </a:spcAft>
                        <a:buNone/>
                      </a:pP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nSpc>
                          <a:spcPct val="107000"/>
                        </a:lnSpc>
                        <a:spcAft>
                          <a:spcPts val="0"/>
                        </a:spcAft>
                        <a:buNone/>
                      </a:pP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nSpc>
                          <a:spcPct val="107000"/>
                        </a:lnSpc>
                        <a:spcAft>
                          <a:spcPts val="0"/>
                        </a:spcAft>
                        <a:buNone/>
                      </a:pP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nSpc>
                          <a:spcPct val="107000"/>
                        </a:lnSpc>
                        <a:spcAft>
                          <a:spcPts val="0"/>
                        </a:spcAft>
                        <a:buNone/>
                      </a:pP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57505" y="365125"/>
            <a:ext cx="10996295" cy="630555"/>
          </a:xfrm>
        </p:spPr>
        <p:txBody>
          <a:bodyPr>
            <a:normAutofit fontScale="90000"/>
          </a:bodyPr>
          <a:lstStyle/>
          <a:p>
            <a:pPr algn="ctr"/>
            <a:r>
              <a:rPr lang="tr-TR" sz="4445" b="1" dirty="0">
                <a:solidFill>
                  <a:srgbClr val="0070C0"/>
                </a:solidFill>
              </a:rPr>
              <a:t>DÜZENLEDİĞİMİZ SOSYAL VE KÜLTÜREL FAALİYETLER </a:t>
            </a:r>
            <a:br>
              <a:rPr lang="tr-TR" sz="4445" b="1" dirty="0">
                <a:solidFill>
                  <a:srgbClr val="0070C0"/>
                </a:solidFill>
              </a:rPr>
            </a:br>
            <a:endParaRPr lang="tr-TR" sz="4445" b="1" dirty="0">
              <a:solidFill>
                <a:srgbClr val="0070C0"/>
              </a:solidFill>
            </a:endParaRPr>
          </a:p>
        </p:txBody>
      </p:sp>
      <p:graphicFrame>
        <p:nvGraphicFramePr>
          <p:cNvPr id="4" name="İçerik Yer Tutucusu 3"/>
          <p:cNvGraphicFramePr>
            <a:graphicFrameLocks noGrp="1"/>
          </p:cNvGraphicFramePr>
          <p:nvPr>
            <p:ph idx="1"/>
          </p:nvPr>
        </p:nvGraphicFramePr>
        <p:xfrm>
          <a:off x="262255" y="813435"/>
          <a:ext cx="11376660" cy="6191250"/>
        </p:xfrm>
        <a:graphic>
          <a:graphicData uri="http://schemas.openxmlformats.org/drawingml/2006/table">
            <a:tbl>
              <a:tblPr firstRow="1" firstCol="1" bandRow="1">
                <a:tableStyleId>{5C22544A-7EE6-4342-B048-85BDC9FD1C3A}</a:tableStyleId>
              </a:tblPr>
              <a:tblGrid>
                <a:gridCol w="652780"/>
                <a:gridCol w="1285875"/>
                <a:gridCol w="4859655"/>
                <a:gridCol w="1131570"/>
                <a:gridCol w="2374900"/>
                <a:gridCol w="1071880"/>
              </a:tblGrid>
              <a:tr h="490855">
                <a:tc>
                  <a:txBody>
                    <a:bodyPr/>
                    <a:lstStyle/>
                    <a:p>
                      <a:pPr>
                        <a:lnSpc>
                          <a:spcPct val="107000"/>
                        </a:lnSpc>
                        <a:spcAft>
                          <a:spcPts val="0"/>
                        </a:spcAft>
                      </a:pPr>
                      <a:r>
                        <a:rPr lang="tr-TR" sz="2000" dirty="0">
                          <a:effectLst/>
                        </a:rPr>
                        <a:t>NO</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tr-TR" sz="2000" dirty="0">
                          <a:effectLst/>
                        </a:rPr>
                        <a:t>TARİH</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tr-TR" sz="2000" dirty="0">
                          <a:effectLst/>
                        </a:rPr>
                        <a:t>KONU</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tr-TR" sz="2000" dirty="0">
                          <a:effectLst/>
                        </a:rPr>
                        <a:t>YER</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tr-TR" sz="2000" dirty="0">
                          <a:effectLst/>
                          <a:latin typeface="Calibri" panose="020F0502020204030204" pitchFamily="34" charset="0"/>
                          <a:ea typeface="Calibri" panose="020F0502020204030204" pitchFamily="34" charset="0"/>
                          <a:cs typeface="Times New Roman" panose="02020603050405020304" pitchFamily="18" charset="0"/>
                        </a:rPr>
                        <a:t>KİM</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tr-TR" sz="2000" dirty="0">
                          <a:effectLst/>
                        </a:rPr>
                        <a:t>KATILIM </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520700">
                <a:tc>
                  <a:txBody>
                    <a:bodyPr/>
                    <a:lstStyle/>
                    <a:p>
                      <a:pPr>
                        <a:lnSpc>
                          <a:spcPct val="107000"/>
                        </a:lnSpc>
                        <a:spcAft>
                          <a:spcPts val="0"/>
                        </a:spcAft>
                      </a:pPr>
                      <a:r>
                        <a:rPr lang="tr-TR" sz="1600">
                          <a:effectLst/>
                        </a:rPr>
                        <a:t> </a:t>
                      </a:r>
                      <a:endParaRPr lang="tr-TR" sz="1600">
                        <a:effectLst/>
                      </a:endParaRPr>
                    </a:p>
                    <a:p>
                      <a:pPr>
                        <a:lnSpc>
                          <a:spcPct val="107000"/>
                        </a:lnSpc>
                        <a:spcAft>
                          <a:spcPts val="0"/>
                        </a:spcAft>
                      </a:pPr>
                      <a:r>
                        <a:rPr lang="tr-TR" sz="1600">
                          <a:effectLst/>
                        </a:rPr>
                        <a:t> 1 </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tr-TR" sz="1600">
                          <a:effectLst/>
                          <a:cs typeface="+mn-lt"/>
                        </a:rPr>
                        <a:t> </a:t>
                      </a:r>
                      <a:r>
                        <a:rPr lang="tr-TR" sz="1600">
                          <a:effectLst/>
                          <a:ea typeface="Calibri" panose="020F0502020204030204" pitchFamily="34" charset="0"/>
                          <a:cs typeface="+mn-lt"/>
                          <a:sym typeface="+mn-ea"/>
                        </a:rPr>
                        <a:t>27 Şubat 2022</a:t>
                      </a:r>
                      <a:endParaRPr lang="tr-TR" sz="1600">
                        <a:effectLst/>
                        <a:ea typeface="Calibri" panose="020F0502020204030204" pitchFamily="34" charset="0"/>
                        <a:cs typeface="+mn-lt"/>
                      </a:endParaRPr>
                    </a:p>
                  </a:txBody>
                  <a:tcPr marL="68580" marR="68580" marT="0" marB="0"/>
                </a:tc>
                <a:tc>
                  <a:txBody>
                    <a:bodyPr/>
                    <a:lstStyle/>
                    <a:p>
                      <a:pPr>
                        <a:lnSpc>
                          <a:spcPct val="107000"/>
                        </a:lnSpc>
                        <a:spcAft>
                          <a:spcPts val="0"/>
                        </a:spcAft>
                      </a:pPr>
                      <a:r>
                        <a:rPr lang="tr-TR" sz="1600">
                          <a:effectLst/>
                          <a:cs typeface="+mn-lt"/>
                        </a:rPr>
                        <a:t> Bursiyerler, Burs Bağışçıları ile Tanışma Toplantısı</a:t>
                      </a:r>
                      <a:endParaRPr lang="tr-TR" sz="1600">
                        <a:effectLst/>
                        <a:ea typeface="Calibri" panose="020F0502020204030204" pitchFamily="34" charset="0"/>
                        <a:cs typeface="+mn-lt"/>
                      </a:endParaRPr>
                    </a:p>
                  </a:txBody>
                  <a:tcPr marL="68580" marR="68580" marT="0" marB="0"/>
                </a:tc>
                <a:tc>
                  <a:txBody>
                    <a:bodyPr/>
                    <a:lstStyle/>
                    <a:p>
                      <a:pPr>
                        <a:lnSpc>
                          <a:spcPct val="107000"/>
                        </a:lnSpc>
                        <a:spcAft>
                          <a:spcPts val="0"/>
                        </a:spcAft>
                      </a:pPr>
                      <a:r>
                        <a:rPr lang="tr-TR" sz="1600" dirty="0">
                          <a:effectLst/>
                          <a:cs typeface="+mn-lt"/>
                        </a:rPr>
                        <a:t> Zoom </a:t>
                      </a:r>
                      <a:endParaRPr lang="tr-TR" sz="1600" dirty="0">
                        <a:effectLst/>
                        <a:ea typeface="Calibri" panose="020F0502020204030204" pitchFamily="34" charset="0"/>
                        <a:cs typeface="+mn-lt"/>
                      </a:endParaRPr>
                    </a:p>
                  </a:txBody>
                  <a:tcPr marL="68580" marR="68580" marT="0" marB="0"/>
                </a:tc>
                <a:tc>
                  <a:txBody>
                    <a:bodyPr/>
                    <a:lstStyle/>
                    <a:p>
                      <a:pPr>
                        <a:lnSpc>
                          <a:spcPct val="107000"/>
                        </a:lnSpc>
                        <a:spcAft>
                          <a:spcPts val="0"/>
                        </a:spcAft>
                      </a:pPr>
                      <a:r>
                        <a:rPr lang="tr-TR" sz="1600" dirty="0">
                          <a:effectLst/>
                          <a:cs typeface="+mn-lt"/>
                        </a:rPr>
                        <a:t> </a:t>
                      </a:r>
                      <a:endParaRPr lang="tr-TR" sz="1600" dirty="0">
                        <a:effectLst/>
                        <a:ea typeface="Calibri" panose="020F0502020204030204" pitchFamily="34" charset="0"/>
                        <a:cs typeface="+mn-lt"/>
                      </a:endParaRPr>
                    </a:p>
                  </a:txBody>
                  <a:tcPr marL="68580" marR="68580" marT="0" marB="0"/>
                </a:tc>
                <a:tc>
                  <a:txBody>
                    <a:bodyPr/>
                    <a:lstStyle/>
                    <a:p>
                      <a:pPr>
                        <a:lnSpc>
                          <a:spcPct val="107000"/>
                        </a:lnSpc>
                        <a:spcAft>
                          <a:spcPts val="0"/>
                        </a:spcAft>
                      </a:pPr>
                      <a:r>
                        <a:rPr lang="tr-TR" sz="1600" dirty="0">
                          <a:effectLst/>
                          <a:cs typeface="+mn-lt"/>
                        </a:rPr>
                        <a:t> 35</a:t>
                      </a:r>
                      <a:endParaRPr lang="tr-TR" sz="1600" dirty="0">
                        <a:effectLst/>
                        <a:ea typeface="Calibri" panose="020F0502020204030204" pitchFamily="34" charset="0"/>
                        <a:cs typeface="+mn-lt"/>
                      </a:endParaRPr>
                    </a:p>
                  </a:txBody>
                  <a:tcPr marL="68580" marR="68580" marT="0" marB="0"/>
                </a:tc>
              </a:tr>
              <a:tr h="767080">
                <a:tc>
                  <a:txBody>
                    <a:bodyPr/>
                    <a:p>
                      <a:pPr>
                        <a:lnSpc>
                          <a:spcPct val="107000"/>
                        </a:lnSpc>
                        <a:spcAft>
                          <a:spcPts val="0"/>
                        </a:spcAft>
                        <a:buNone/>
                      </a:pPr>
                      <a:r>
                        <a:rPr lang="tr-TR" sz="1600">
                          <a:effectLst/>
                          <a:latin typeface="Calibri" panose="020F0502020204030204" pitchFamily="34" charset="0"/>
                          <a:ea typeface="Calibri" panose="020F0502020204030204" pitchFamily="34" charset="0"/>
                          <a:cs typeface="Times New Roman" panose="02020603050405020304" pitchFamily="18" charset="0"/>
                        </a:rPr>
                        <a:t>2</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buNone/>
                      </a:pP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nSpc>
                          <a:spcPct val="107000"/>
                        </a:lnSpc>
                        <a:spcAft>
                          <a:spcPts val="0"/>
                        </a:spcAft>
                        <a:buNone/>
                      </a:pPr>
                      <a:r>
                        <a:rPr lang="tr-TR" sz="1600">
                          <a:effectLst/>
                          <a:latin typeface="Calibri" panose="020F0502020204030204" pitchFamily="34" charset="0"/>
                          <a:ea typeface="Calibri" panose="020F0502020204030204" pitchFamily="34" charset="0"/>
                          <a:cs typeface="Times New Roman" panose="02020603050405020304" pitchFamily="18" charset="0"/>
                          <a:sym typeface="+mn-ea"/>
                        </a:rPr>
                        <a:t>21 Mart 2022</a:t>
                      </a:r>
                      <a:endParaRPr lang="tr-TR" sz="1600">
                        <a:effectLst/>
                        <a:latin typeface="Calibri" panose="020F0502020204030204" pitchFamily="34" charset="0"/>
                        <a:ea typeface="Calibri" panose="020F0502020204030204" pitchFamily="34" charset="0"/>
                        <a:cs typeface="Times New Roman" panose="02020603050405020304" pitchFamily="18" charset="0"/>
                        <a:sym typeface="+mn-ea"/>
                      </a:endParaRPr>
                    </a:p>
                  </a:txBody>
                  <a:tcPr marL="68580" marR="68580" marT="0" marB="0"/>
                </a:tc>
                <a:tc>
                  <a:txBody>
                    <a:bodyPr/>
                    <a:p>
                      <a:pPr>
                        <a:lnSpc>
                          <a:spcPct val="107000"/>
                        </a:lnSpc>
                        <a:spcAft>
                          <a:spcPts val="0"/>
                        </a:spcAft>
                        <a:buNone/>
                      </a:pPr>
                      <a:r>
                        <a:rPr lang="tr-TR" sz="1600">
                          <a:effectLst/>
                          <a:latin typeface="Calibri" panose="020F0502020204030204" pitchFamily="34" charset="0"/>
                          <a:ea typeface="Calibri" panose="020F0502020204030204" pitchFamily="34" charset="0"/>
                          <a:cs typeface="Times New Roman" panose="02020603050405020304" pitchFamily="18" charset="0"/>
                        </a:rPr>
                        <a:t>Kuruluş Yıldönümü Yemeği ve Önder Kadın Ödül Töreni </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buNone/>
                      </a:pPr>
                      <a:r>
                        <a:rPr lang="tr-TR" sz="1600">
                          <a:effectLst/>
                          <a:latin typeface="Calibri" panose="020F0502020204030204" pitchFamily="34" charset="0"/>
                          <a:ea typeface="Calibri" panose="020F0502020204030204" pitchFamily="34" charset="0"/>
                          <a:cs typeface="Times New Roman" panose="02020603050405020304" pitchFamily="18" charset="0"/>
                        </a:rPr>
                        <a:t>Önceki dönem başkanımız Sayın Ayla Yüksel’e Ödül</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nSpc>
                          <a:spcPct val="107000"/>
                        </a:lnSpc>
                        <a:spcAft>
                          <a:spcPts val="0"/>
                        </a:spcAft>
                        <a:buNone/>
                      </a:pPr>
                      <a:r>
                        <a:rPr lang="tr-TR" sz="1600" dirty="0">
                          <a:effectLst/>
                          <a:latin typeface="Calibri" panose="020F0502020204030204" pitchFamily="34" charset="0"/>
                          <a:ea typeface="Calibri" panose="020F0502020204030204" pitchFamily="34" charset="0"/>
                          <a:cs typeface="Times New Roman" panose="02020603050405020304" pitchFamily="18" charset="0"/>
                        </a:rPr>
                        <a:t>ATİK </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nSpc>
                          <a:spcPct val="107000"/>
                        </a:lnSpc>
                        <a:spcAft>
                          <a:spcPts val="0"/>
                        </a:spcAft>
                        <a:buNone/>
                      </a:pPr>
                      <a:r>
                        <a:rPr lang="tr-TR" sz="1600" dirty="0">
                          <a:effectLst/>
                          <a:latin typeface="Calibri" panose="020F0502020204030204" pitchFamily="34" charset="0"/>
                          <a:ea typeface="Calibri" panose="020F0502020204030204" pitchFamily="34" charset="0"/>
                          <a:cs typeface="Times New Roman" panose="02020603050405020304" pitchFamily="18" charset="0"/>
                        </a:rPr>
                        <a:t>Üyeler ve konuklar</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nSpc>
                          <a:spcPct val="107000"/>
                        </a:lnSpc>
                        <a:spcAft>
                          <a:spcPts val="0"/>
                        </a:spcAft>
                        <a:buNone/>
                      </a:pPr>
                      <a:r>
                        <a:rPr lang="tr-TR" sz="1600" dirty="0">
                          <a:effectLst/>
                          <a:latin typeface="Calibri" panose="020F0502020204030204" pitchFamily="34" charset="0"/>
                          <a:ea typeface="Calibri" panose="020F0502020204030204" pitchFamily="34" charset="0"/>
                          <a:cs typeface="Times New Roman" panose="02020603050405020304" pitchFamily="18" charset="0"/>
                        </a:rPr>
                        <a:t>50</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527685">
                <a:tc>
                  <a:txBody>
                    <a:bodyPr/>
                    <a:p>
                      <a:pPr>
                        <a:lnSpc>
                          <a:spcPct val="107000"/>
                        </a:lnSpc>
                        <a:spcAft>
                          <a:spcPts val="0"/>
                        </a:spcAft>
                        <a:buNone/>
                      </a:pPr>
                      <a:r>
                        <a:rPr lang="tr-TR" sz="1600">
                          <a:effectLst/>
                          <a:latin typeface="Calibri" panose="020F0502020204030204" pitchFamily="34" charset="0"/>
                          <a:ea typeface="Calibri" panose="020F0502020204030204" pitchFamily="34" charset="0"/>
                          <a:cs typeface="Times New Roman" panose="02020603050405020304" pitchFamily="18" charset="0"/>
                        </a:rPr>
                        <a:t>3</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buNone/>
                      </a:pP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nSpc>
                          <a:spcPct val="107000"/>
                        </a:lnSpc>
                        <a:spcAft>
                          <a:spcPts val="0"/>
                        </a:spcAft>
                        <a:buNone/>
                      </a:pPr>
                      <a:r>
                        <a:rPr lang="tr-TR" sz="1600">
                          <a:effectLst/>
                          <a:latin typeface="Calibri" panose="020F0502020204030204" pitchFamily="34" charset="0"/>
                          <a:ea typeface="Calibri" panose="020F0502020204030204" pitchFamily="34" charset="0"/>
                          <a:cs typeface="Times New Roman" panose="02020603050405020304" pitchFamily="18" charset="0"/>
                          <a:sym typeface="+mn-ea"/>
                        </a:rPr>
                        <a:t>15 Nisan 2022</a:t>
                      </a:r>
                      <a:endParaRPr lang="tr-TR" sz="1600">
                        <a:effectLst/>
                        <a:latin typeface="Calibri" panose="020F0502020204030204" pitchFamily="34" charset="0"/>
                        <a:ea typeface="Calibri" panose="020F0502020204030204" pitchFamily="34" charset="0"/>
                        <a:cs typeface="Times New Roman" panose="02020603050405020304" pitchFamily="18" charset="0"/>
                        <a:sym typeface="+mn-ea"/>
                      </a:endParaRPr>
                    </a:p>
                  </a:txBody>
                  <a:tcPr marL="68580" marR="68580" marT="0" marB="0"/>
                </a:tc>
                <a:tc>
                  <a:txBody>
                    <a:bodyPr/>
                    <a:p>
                      <a:pPr>
                        <a:lnSpc>
                          <a:spcPct val="107000"/>
                        </a:lnSpc>
                        <a:spcAft>
                          <a:spcPts val="0"/>
                        </a:spcAft>
                        <a:buNone/>
                      </a:pPr>
                      <a:r>
                        <a:rPr lang="tr-TR" sz="1600">
                          <a:effectLst/>
                          <a:latin typeface="Calibri" panose="020F0502020204030204" pitchFamily="34" charset="0"/>
                          <a:ea typeface="Calibri" panose="020F0502020204030204" pitchFamily="34" charset="0"/>
                          <a:cs typeface="Times New Roman" panose="02020603050405020304" pitchFamily="18" charset="0"/>
                        </a:rPr>
                        <a:t>Derneğe üye kazanımı için adaylara davet toplantısı</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buNone/>
                      </a:pP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nSpc>
                          <a:spcPct val="107000"/>
                        </a:lnSpc>
                        <a:spcAft>
                          <a:spcPts val="0"/>
                        </a:spcAft>
                        <a:buNone/>
                      </a:pPr>
                      <a:r>
                        <a:rPr lang="tr-TR" sz="1600" dirty="0">
                          <a:effectLst/>
                          <a:latin typeface="Calibri" panose="020F0502020204030204" pitchFamily="34" charset="0"/>
                          <a:ea typeface="Calibri" panose="020F0502020204030204" pitchFamily="34" charset="0"/>
                          <a:cs typeface="Times New Roman" panose="02020603050405020304" pitchFamily="18" charset="0"/>
                        </a:rPr>
                        <a:t>Dernek Ofisi</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nSpc>
                          <a:spcPct val="107000"/>
                        </a:lnSpc>
                        <a:spcAft>
                          <a:spcPts val="0"/>
                        </a:spcAft>
                        <a:buNone/>
                      </a:pPr>
                      <a:r>
                        <a:rPr lang="tr-TR" sz="1600" dirty="0">
                          <a:effectLst/>
                          <a:latin typeface="Calibri" panose="020F0502020204030204" pitchFamily="34" charset="0"/>
                          <a:ea typeface="Calibri" panose="020F0502020204030204" pitchFamily="34" charset="0"/>
                          <a:cs typeface="Times New Roman" panose="02020603050405020304" pitchFamily="18" charset="0"/>
                        </a:rPr>
                        <a:t>Üyeler ve konuklar</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nSpc>
                          <a:spcPct val="107000"/>
                        </a:lnSpc>
                        <a:spcAft>
                          <a:spcPts val="0"/>
                        </a:spcAft>
                        <a:buNone/>
                      </a:pPr>
                      <a:r>
                        <a:rPr lang="tr-TR" sz="1600" dirty="0">
                          <a:effectLst/>
                          <a:latin typeface="Calibri" panose="020F0502020204030204" pitchFamily="34" charset="0"/>
                          <a:ea typeface="Calibri" panose="020F0502020204030204" pitchFamily="34" charset="0"/>
                          <a:cs typeface="Times New Roman" panose="02020603050405020304" pitchFamily="18" charset="0"/>
                        </a:rPr>
                        <a:t>30</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781050">
                <a:tc>
                  <a:txBody>
                    <a:bodyPr/>
                    <a:p>
                      <a:pPr>
                        <a:lnSpc>
                          <a:spcPct val="107000"/>
                        </a:lnSpc>
                        <a:spcAft>
                          <a:spcPts val="0"/>
                        </a:spcAft>
                        <a:buNone/>
                      </a:pPr>
                      <a:r>
                        <a:rPr lang="tr-TR" sz="1600">
                          <a:effectLst/>
                          <a:latin typeface="Calibri" panose="020F0502020204030204" pitchFamily="34" charset="0"/>
                          <a:ea typeface="Calibri" panose="020F0502020204030204" pitchFamily="34" charset="0"/>
                          <a:cs typeface="Times New Roman" panose="02020603050405020304" pitchFamily="18" charset="0"/>
                        </a:rPr>
                        <a:t>4</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buNone/>
                      </a:pP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nSpc>
                          <a:spcPct val="107000"/>
                        </a:lnSpc>
                        <a:spcAft>
                          <a:spcPts val="0"/>
                        </a:spcAft>
                        <a:buNone/>
                      </a:pPr>
                      <a:r>
                        <a:rPr lang="tr-TR" sz="1600">
                          <a:effectLst/>
                          <a:latin typeface="Calibri" panose="020F0502020204030204" pitchFamily="34" charset="0"/>
                          <a:ea typeface="Calibri" panose="020F0502020204030204" pitchFamily="34" charset="0"/>
                          <a:cs typeface="Times New Roman" panose="02020603050405020304" pitchFamily="18" charset="0"/>
                          <a:sym typeface="+mn-ea"/>
                        </a:rPr>
                        <a:t>23 Mayıs/ 19 Kasım 2022</a:t>
                      </a:r>
                      <a:endParaRPr lang="tr-TR" sz="1600">
                        <a:effectLst/>
                        <a:latin typeface="Calibri" panose="020F0502020204030204" pitchFamily="34" charset="0"/>
                        <a:ea typeface="Calibri" panose="020F0502020204030204" pitchFamily="34" charset="0"/>
                        <a:cs typeface="Times New Roman" panose="02020603050405020304" pitchFamily="18" charset="0"/>
                        <a:sym typeface="+mn-ea"/>
                      </a:endParaRPr>
                    </a:p>
                  </a:txBody>
                  <a:tcPr marL="68580" marR="68580" marT="0" marB="0"/>
                </a:tc>
                <a:tc>
                  <a:txBody>
                    <a:bodyPr/>
                    <a:p>
                      <a:pPr>
                        <a:lnSpc>
                          <a:spcPct val="107000"/>
                        </a:lnSpc>
                        <a:spcAft>
                          <a:spcPts val="0"/>
                        </a:spcAft>
                        <a:buNone/>
                      </a:pPr>
                      <a:r>
                        <a:rPr lang="tr-TR" sz="1600">
                          <a:effectLst/>
                          <a:latin typeface="Calibri" panose="020F0502020204030204" pitchFamily="34" charset="0"/>
                          <a:ea typeface="Calibri" panose="020F0502020204030204" pitchFamily="34" charset="0"/>
                          <a:cs typeface="Times New Roman" panose="02020603050405020304" pitchFamily="18" charset="0"/>
                        </a:rPr>
                        <a:t>Üyelerle Aylık Kahvaltı / Aylık Üye Yemeği ve Ayşe Van’ın "Aile Dizimi" Söyleşisi</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buNone/>
                      </a:pP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nSpc>
                          <a:spcPct val="107000"/>
                        </a:lnSpc>
                        <a:spcAft>
                          <a:spcPts val="0"/>
                        </a:spcAft>
                        <a:buNone/>
                      </a:pPr>
                      <a:r>
                        <a:rPr lang="tr-TR" sz="1600" dirty="0">
                          <a:effectLst/>
                          <a:latin typeface="Calibri" panose="020F0502020204030204" pitchFamily="34" charset="0"/>
                          <a:ea typeface="Calibri" panose="020F0502020204030204" pitchFamily="34" charset="0"/>
                          <a:cs typeface="Times New Roman" panose="02020603050405020304" pitchFamily="18" charset="0"/>
                        </a:rPr>
                        <a:t>SOTA /</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buNone/>
                      </a:pPr>
                      <a:r>
                        <a:rPr lang="tr-TR" sz="1600" dirty="0">
                          <a:effectLst/>
                          <a:latin typeface="Calibri" panose="020F0502020204030204" pitchFamily="34" charset="0"/>
                          <a:ea typeface="Calibri" panose="020F0502020204030204" pitchFamily="34" charset="0"/>
                          <a:cs typeface="Times New Roman" panose="02020603050405020304" pitchFamily="18" charset="0"/>
                        </a:rPr>
                        <a:t>AKRA Otel</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nSpc>
                          <a:spcPct val="107000"/>
                        </a:lnSpc>
                        <a:spcAft>
                          <a:spcPts val="0"/>
                        </a:spcAft>
                        <a:buNone/>
                      </a:pPr>
                      <a:r>
                        <a:rPr lang="tr-TR" sz="1600" dirty="0">
                          <a:effectLst/>
                          <a:latin typeface="Calibri" panose="020F0502020204030204" pitchFamily="34" charset="0"/>
                          <a:ea typeface="Calibri" panose="020F0502020204030204" pitchFamily="34" charset="0"/>
                          <a:cs typeface="Times New Roman" panose="02020603050405020304" pitchFamily="18" charset="0"/>
                        </a:rPr>
                        <a:t>Üyeler</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nSpc>
                          <a:spcPct val="107000"/>
                        </a:lnSpc>
                        <a:spcAft>
                          <a:spcPts val="0"/>
                        </a:spcAft>
                        <a:buNone/>
                      </a:pPr>
                      <a:r>
                        <a:rPr lang="tr-TR" sz="1600" dirty="0">
                          <a:effectLst/>
                          <a:latin typeface="Calibri" panose="020F0502020204030204" pitchFamily="34" charset="0"/>
                          <a:ea typeface="Calibri" panose="020F0502020204030204" pitchFamily="34" charset="0"/>
                          <a:cs typeface="Times New Roman" panose="02020603050405020304" pitchFamily="18" charset="0"/>
                        </a:rPr>
                        <a:t>50</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buNone/>
                      </a:pPr>
                      <a:r>
                        <a:rPr lang="tr-TR" sz="1600" dirty="0">
                          <a:effectLst/>
                          <a:latin typeface="Calibri" panose="020F0502020204030204" pitchFamily="34" charset="0"/>
                          <a:ea typeface="Calibri" panose="020F0502020204030204" pitchFamily="34" charset="0"/>
                          <a:cs typeface="Times New Roman" panose="02020603050405020304" pitchFamily="18" charset="0"/>
                        </a:rPr>
                        <a:t>45</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781050">
                <a:tc>
                  <a:txBody>
                    <a:bodyPr/>
                    <a:p>
                      <a:pPr>
                        <a:lnSpc>
                          <a:spcPct val="107000"/>
                        </a:lnSpc>
                        <a:spcAft>
                          <a:spcPts val="0"/>
                        </a:spcAft>
                        <a:buNone/>
                      </a:pPr>
                      <a:r>
                        <a:rPr lang="tr-TR" sz="1600">
                          <a:effectLst/>
                          <a:latin typeface="Calibri" panose="020F0502020204030204" pitchFamily="34" charset="0"/>
                          <a:ea typeface="Calibri" panose="020F0502020204030204" pitchFamily="34" charset="0"/>
                          <a:cs typeface="Times New Roman" panose="02020603050405020304" pitchFamily="18" charset="0"/>
                        </a:rPr>
                        <a:t>5</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nSpc>
                          <a:spcPct val="107000"/>
                        </a:lnSpc>
                        <a:spcAft>
                          <a:spcPts val="0"/>
                        </a:spcAft>
                        <a:buNone/>
                      </a:pPr>
                      <a:r>
                        <a:rPr lang="tr-TR" sz="1600">
                          <a:effectLst/>
                          <a:latin typeface="Calibri" panose="020F0502020204030204" pitchFamily="34" charset="0"/>
                          <a:ea typeface="Calibri" panose="020F0502020204030204" pitchFamily="34" charset="0"/>
                          <a:cs typeface="Times New Roman" panose="02020603050405020304" pitchFamily="18" charset="0"/>
                          <a:sym typeface="+mn-ea"/>
                        </a:rPr>
                        <a:t>28-30 Mayıs/1-4 Ekim  2022</a:t>
                      </a:r>
                      <a:endParaRPr lang="tr-TR" sz="1600">
                        <a:effectLst/>
                        <a:latin typeface="Calibri" panose="020F0502020204030204" pitchFamily="34" charset="0"/>
                        <a:ea typeface="Calibri" panose="020F0502020204030204" pitchFamily="34" charset="0"/>
                        <a:cs typeface="Times New Roman" panose="02020603050405020304" pitchFamily="18" charset="0"/>
                        <a:sym typeface="+mn-ea"/>
                      </a:endParaRPr>
                    </a:p>
                  </a:txBody>
                  <a:tcPr marL="68580" marR="68580" marT="0" marB="0"/>
                </a:tc>
                <a:tc>
                  <a:txBody>
                    <a:bodyPr/>
                    <a:p>
                      <a:pPr>
                        <a:lnSpc>
                          <a:spcPct val="107000"/>
                        </a:lnSpc>
                        <a:spcAft>
                          <a:spcPts val="0"/>
                        </a:spcAft>
                        <a:buNone/>
                      </a:pPr>
                      <a:r>
                        <a:rPr lang="tr-TR" sz="1600">
                          <a:effectLst/>
                          <a:latin typeface="Calibri" panose="020F0502020204030204" pitchFamily="34" charset="0"/>
                          <a:ea typeface="Calibri" panose="020F0502020204030204" pitchFamily="34" charset="0"/>
                          <a:cs typeface="Times New Roman" panose="02020603050405020304" pitchFamily="18" charset="0"/>
                        </a:rPr>
                        <a:t>Kapadokya Gezisi  /  Van gezisi</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buNone/>
                      </a:pP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nSpc>
                          <a:spcPct val="107000"/>
                        </a:lnSpc>
                        <a:spcAft>
                          <a:spcPts val="0"/>
                        </a:spcAft>
                        <a:buNone/>
                      </a:pPr>
                      <a:r>
                        <a:rPr lang="tr-TR" sz="1600" dirty="0">
                          <a:effectLst/>
                          <a:latin typeface="Calibri" panose="020F0502020204030204" pitchFamily="34" charset="0"/>
                          <a:ea typeface="Calibri" panose="020F0502020204030204" pitchFamily="34" charset="0"/>
                          <a:cs typeface="Times New Roman" panose="02020603050405020304" pitchFamily="18" charset="0"/>
                        </a:rPr>
                        <a:t>Kapadokya /Van</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nSpc>
                          <a:spcPct val="107000"/>
                        </a:lnSpc>
                        <a:spcAft>
                          <a:spcPts val="0"/>
                        </a:spcAft>
                        <a:buNone/>
                      </a:pPr>
                      <a:r>
                        <a:rPr lang="tr-TR" sz="1600" dirty="0">
                          <a:effectLst/>
                          <a:latin typeface="Calibri" panose="020F0502020204030204" pitchFamily="34" charset="0"/>
                          <a:ea typeface="Calibri" panose="020F0502020204030204" pitchFamily="34" charset="0"/>
                          <a:cs typeface="Times New Roman" panose="02020603050405020304" pitchFamily="18" charset="0"/>
                        </a:rPr>
                        <a:t>Üyeler/ dernek dostları</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nSpc>
                          <a:spcPct val="107000"/>
                        </a:lnSpc>
                        <a:spcAft>
                          <a:spcPts val="0"/>
                        </a:spcAft>
                        <a:buNone/>
                      </a:pPr>
                      <a:r>
                        <a:rPr lang="tr-TR" sz="1600" dirty="0">
                          <a:effectLst/>
                          <a:latin typeface="Calibri" panose="020F0502020204030204" pitchFamily="34" charset="0"/>
                          <a:ea typeface="Calibri" panose="020F0502020204030204" pitchFamily="34" charset="0"/>
                          <a:cs typeface="Times New Roman" panose="02020603050405020304" pitchFamily="18" charset="0"/>
                        </a:rPr>
                        <a:t>10</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buNone/>
                      </a:pPr>
                      <a:r>
                        <a:rPr lang="tr-TR" sz="1600" dirty="0">
                          <a:effectLst/>
                          <a:latin typeface="Calibri" panose="020F0502020204030204" pitchFamily="34" charset="0"/>
                          <a:ea typeface="Calibri" panose="020F0502020204030204" pitchFamily="34" charset="0"/>
                          <a:cs typeface="Times New Roman" panose="02020603050405020304" pitchFamily="18" charset="0"/>
                        </a:rPr>
                        <a:t>6</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570230">
                <a:tc>
                  <a:txBody>
                    <a:bodyPr/>
                    <a:p>
                      <a:pPr>
                        <a:lnSpc>
                          <a:spcPct val="107000"/>
                        </a:lnSpc>
                        <a:spcAft>
                          <a:spcPts val="0"/>
                        </a:spcAft>
                        <a:buNone/>
                      </a:pPr>
                      <a:r>
                        <a:rPr lang="tr-TR" sz="1600">
                          <a:effectLst/>
                          <a:latin typeface="Calibri" panose="020F0502020204030204" pitchFamily="34" charset="0"/>
                          <a:ea typeface="Calibri" panose="020F0502020204030204" pitchFamily="34" charset="0"/>
                          <a:cs typeface="Times New Roman" panose="02020603050405020304" pitchFamily="18" charset="0"/>
                        </a:rPr>
                        <a:t>6</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nSpc>
                          <a:spcPct val="107000"/>
                        </a:lnSpc>
                        <a:spcAft>
                          <a:spcPts val="0"/>
                        </a:spcAft>
                        <a:buNone/>
                      </a:pPr>
                      <a:r>
                        <a:rPr lang="tr-TR" sz="1600">
                          <a:effectLst/>
                          <a:latin typeface="Calibri" panose="020F0502020204030204" pitchFamily="34" charset="0"/>
                          <a:ea typeface="Calibri" panose="020F0502020204030204" pitchFamily="34" charset="0"/>
                          <a:cs typeface="Times New Roman" panose="02020603050405020304" pitchFamily="18" charset="0"/>
                          <a:sym typeface="+mn-ea"/>
                        </a:rPr>
                        <a:t>08 Haziran 2022</a:t>
                      </a:r>
                      <a:endParaRPr lang="tr-TR" sz="1600">
                        <a:effectLst/>
                        <a:latin typeface="Calibri" panose="020F0502020204030204" pitchFamily="34" charset="0"/>
                        <a:ea typeface="Calibri" panose="020F0502020204030204" pitchFamily="34" charset="0"/>
                        <a:cs typeface="Times New Roman" panose="02020603050405020304" pitchFamily="18" charset="0"/>
                        <a:sym typeface="+mn-ea"/>
                      </a:endParaRPr>
                    </a:p>
                  </a:txBody>
                  <a:tcPr marL="68580" marR="68580" marT="0" marB="0"/>
                </a:tc>
                <a:tc>
                  <a:txBody>
                    <a:bodyPr/>
                    <a:p>
                      <a:pPr>
                        <a:lnSpc>
                          <a:spcPct val="107000"/>
                        </a:lnSpc>
                        <a:spcAft>
                          <a:spcPts val="0"/>
                        </a:spcAft>
                        <a:buNone/>
                      </a:pPr>
                      <a:r>
                        <a:rPr lang="tr-TR" sz="1600">
                          <a:effectLst/>
                          <a:latin typeface="Calibri" panose="020F0502020204030204" pitchFamily="34" charset="0"/>
                          <a:ea typeface="Calibri" panose="020F0502020204030204" pitchFamily="34" charset="0"/>
                          <a:cs typeface="Times New Roman" panose="02020603050405020304" pitchFamily="18" charset="0"/>
                        </a:rPr>
                        <a:t>Suzan Uğurluçam'ın sergisinde buluşma ve müze ziyareti</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buNone/>
                      </a:pP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nSpc>
                          <a:spcPct val="107000"/>
                        </a:lnSpc>
                        <a:spcAft>
                          <a:spcPts val="0"/>
                        </a:spcAft>
                        <a:buNone/>
                      </a:pPr>
                      <a:r>
                        <a:rPr lang="tr-TR" sz="1600" dirty="0">
                          <a:effectLst/>
                          <a:latin typeface="Calibri" panose="020F0502020204030204" pitchFamily="34" charset="0"/>
                          <a:ea typeface="Calibri" panose="020F0502020204030204" pitchFamily="34" charset="0"/>
                          <a:cs typeface="Times New Roman" panose="02020603050405020304" pitchFamily="18" charset="0"/>
                        </a:rPr>
                        <a:t>Antalya Müzesi</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nSpc>
                          <a:spcPct val="107000"/>
                        </a:lnSpc>
                        <a:spcAft>
                          <a:spcPts val="0"/>
                        </a:spcAft>
                        <a:buNone/>
                      </a:pPr>
                      <a:r>
                        <a:rPr lang="tr-TR" sz="1600" dirty="0">
                          <a:effectLst/>
                          <a:latin typeface="Calibri" panose="020F0502020204030204" pitchFamily="34" charset="0"/>
                          <a:ea typeface="Calibri" panose="020F0502020204030204" pitchFamily="34" charset="0"/>
                          <a:cs typeface="Times New Roman" panose="02020603050405020304" pitchFamily="18" charset="0"/>
                        </a:rPr>
                        <a:t>Üyeler ve bursiyerler</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nSpc>
                          <a:spcPct val="107000"/>
                        </a:lnSpc>
                        <a:spcAft>
                          <a:spcPts val="0"/>
                        </a:spcAft>
                        <a:buNone/>
                      </a:pPr>
                      <a:r>
                        <a:rPr lang="tr-TR" sz="1600" dirty="0">
                          <a:effectLst/>
                          <a:latin typeface="Calibri" panose="020F0502020204030204" pitchFamily="34" charset="0"/>
                          <a:ea typeface="Calibri" panose="020F0502020204030204" pitchFamily="34" charset="0"/>
                          <a:cs typeface="Times New Roman" panose="02020603050405020304" pitchFamily="18" charset="0"/>
                        </a:rPr>
                        <a:t>26</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781050">
                <a:tc>
                  <a:txBody>
                    <a:bodyPr/>
                    <a:p>
                      <a:pPr>
                        <a:lnSpc>
                          <a:spcPct val="107000"/>
                        </a:lnSpc>
                        <a:spcAft>
                          <a:spcPts val="0"/>
                        </a:spcAft>
                        <a:buNone/>
                      </a:pPr>
                      <a:r>
                        <a:rPr lang="tr-TR" sz="1600">
                          <a:effectLst/>
                          <a:latin typeface="Calibri" panose="020F0502020204030204" pitchFamily="34" charset="0"/>
                          <a:ea typeface="Calibri" panose="020F0502020204030204" pitchFamily="34" charset="0"/>
                          <a:cs typeface="Times New Roman" panose="02020603050405020304" pitchFamily="18" charset="0"/>
                        </a:rPr>
                        <a:t>7</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nSpc>
                          <a:spcPct val="107000"/>
                        </a:lnSpc>
                        <a:spcAft>
                          <a:spcPts val="0"/>
                        </a:spcAft>
                        <a:buNone/>
                      </a:pPr>
                      <a:r>
                        <a:rPr lang="tr-TR" sz="1600">
                          <a:effectLst/>
                          <a:latin typeface="Calibri" panose="020F0502020204030204" pitchFamily="34" charset="0"/>
                          <a:ea typeface="Calibri" panose="020F0502020204030204" pitchFamily="34" charset="0"/>
                          <a:cs typeface="Times New Roman" panose="02020603050405020304" pitchFamily="18" charset="0"/>
                          <a:sym typeface="+mn-ea"/>
                        </a:rPr>
                        <a:t>26 Kasım 2022</a:t>
                      </a:r>
                      <a:endParaRPr lang="tr-TR" sz="1600">
                        <a:effectLst/>
                        <a:latin typeface="Calibri" panose="020F0502020204030204" pitchFamily="34" charset="0"/>
                        <a:ea typeface="Calibri" panose="020F0502020204030204" pitchFamily="34" charset="0"/>
                        <a:cs typeface="Times New Roman" panose="02020603050405020304" pitchFamily="18" charset="0"/>
                        <a:sym typeface="+mn-ea"/>
                      </a:endParaRPr>
                    </a:p>
                  </a:txBody>
                  <a:tcPr marL="68580" marR="68580" marT="0" marB="0"/>
                </a:tc>
                <a:tc>
                  <a:txBody>
                    <a:bodyPr/>
                    <a:p>
                      <a:pPr>
                        <a:lnSpc>
                          <a:spcPct val="107000"/>
                        </a:lnSpc>
                        <a:spcAft>
                          <a:spcPts val="0"/>
                        </a:spcAft>
                        <a:buNone/>
                      </a:pPr>
                      <a:r>
                        <a:rPr lang="tr-TR" sz="1600">
                          <a:effectLst/>
                          <a:latin typeface="Calibri" panose="020F0502020204030204" pitchFamily="34" charset="0"/>
                          <a:ea typeface="Calibri" panose="020F0502020204030204" pitchFamily="34" charset="0"/>
                          <a:cs typeface="Times New Roman" panose="02020603050405020304" pitchFamily="18" charset="0"/>
                        </a:rPr>
                        <a:t>TÜKD Antalya Şubesi Gönüllü Tiyatro Topluluğu</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buNone/>
                      </a:pPr>
                      <a:r>
                        <a:rPr lang="tr-TR" sz="1600">
                          <a:effectLst/>
                          <a:latin typeface="Calibri" panose="020F0502020204030204" pitchFamily="34" charset="0"/>
                          <a:ea typeface="Calibri" panose="020F0502020204030204" pitchFamily="34" charset="0"/>
                          <a:cs typeface="Times New Roman" panose="02020603050405020304" pitchFamily="18" charset="0"/>
                        </a:rPr>
                        <a:t>‘Kaderimin Oyunu” Tiyatro Oyunu</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buNone/>
                      </a:pP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nSpc>
                          <a:spcPct val="107000"/>
                        </a:lnSpc>
                        <a:spcAft>
                          <a:spcPts val="0"/>
                        </a:spcAft>
                        <a:buNone/>
                      </a:pPr>
                      <a:r>
                        <a:rPr lang="tr-TR" sz="1600" dirty="0">
                          <a:effectLst/>
                          <a:latin typeface="Calibri" panose="020F0502020204030204" pitchFamily="34" charset="0"/>
                          <a:ea typeface="Calibri" panose="020F0502020204030204" pitchFamily="34" charset="0"/>
                          <a:cs typeface="Times New Roman" panose="02020603050405020304" pitchFamily="18" charset="0"/>
                        </a:rPr>
                        <a:t>Muratpaşa Belediyesi </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nSpc>
                          <a:spcPct val="107000"/>
                        </a:lnSpc>
                        <a:spcAft>
                          <a:spcPts val="0"/>
                        </a:spcAft>
                        <a:buNone/>
                      </a:pPr>
                      <a:r>
                        <a:rPr lang="tr-TR" sz="1600" dirty="0">
                          <a:effectLst/>
                          <a:latin typeface="Calibri" panose="020F0502020204030204" pitchFamily="34" charset="0"/>
                          <a:ea typeface="Calibri" panose="020F0502020204030204" pitchFamily="34" charset="0"/>
                          <a:cs typeface="Times New Roman" panose="02020603050405020304" pitchFamily="18" charset="0"/>
                        </a:rPr>
                        <a:t>Mahalle halkı, üyeler, bursiyerler</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nSpc>
                          <a:spcPct val="107000"/>
                        </a:lnSpc>
                        <a:spcAft>
                          <a:spcPts val="0"/>
                        </a:spcAft>
                        <a:buNone/>
                      </a:pPr>
                      <a:r>
                        <a:rPr lang="tr-TR" sz="1600" dirty="0">
                          <a:effectLst/>
                          <a:latin typeface="Calibri" panose="020F0502020204030204" pitchFamily="34" charset="0"/>
                          <a:ea typeface="Calibri" panose="020F0502020204030204" pitchFamily="34" charset="0"/>
                          <a:cs typeface="Times New Roman" panose="02020603050405020304" pitchFamily="18" charset="0"/>
                        </a:rPr>
                        <a:t>350</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971550">
                <a:tc>
                  <a:txBody>
                    <a:bodyPr/>
                    <a:p>
                      <a:pPr>
                        <a:lnSpc>
                          <a:spcPct val="107000"/>
                        </a:lnSpc>
                        <a:spcAft>
                          <a:spcPts val="0"/>
                        </a:spcAft>
                        <a:buNone/>
                      </a:pPr>
                      <a:r>
                        <a:rPr lang="tr-TR" sz="1600">
                          <a:effectLst/>
                          <a:latin typeface="Calibri" panose="020F0502020204030204" pitchFamily="34" charset="0"/>
                          <a:ea typeface="Calibri" panose="020F0502020204030204" pitchFamily="34" charset="0"/>
                          <a:cs typeface="Times New Roman" panose="02020603050405020304" pitchFamily="18" charset="0"/>
                        </a:rPr>
                        <a:t>8</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nSpc>
                          <a:spcPct val="107000"/>
                        </a:lnSpc>
                        <a:spcAft>
                          <a:spcPts val="0"/>
                        </a:spcAft>
                        <a:buNone/>
                      </a:pPr>
                      <a:r>
                        <a:rPr lang="tr-TR" sz="1600">
                          <a:effectLst/>
                          <a:latin typeface="Calibri" panose="020F0502020204030204" pitchFamily="34" charset="0"/>
                          <a:ea typeface="Calibri" panose="020F0502020204030204" pitchFamily="34" charset="0"/>
                          <a:cs typeface="Times New Roman" panose="02020603050405020304" pitchFamily="18" charset="0"/>
                        </a:rPr>
                        <a:t>20 Ekim/ 2 Aralık 2022/ 17 Mart 2023</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nSpc>
                          <a:spcPct val="107000"/>
                        </a:lnSpc>
                        <a:spcAft>
                          <a:spcPts val="0"/>
                        </a:spcAft>
                        <a:buNone/>
                      </a:pPr>
                      <a:r>
                        <a:rPr lang="tr-TR" sz="1600">
                          <a:effectLst/>
                          <a:latin typeface="Calibri" panose="020F0502020204030204" pitchFamily="34" charset="0"/>
                          <a:ea typeface="Calibri" panose="020F0502020204030204" pitchFamily="34" charset="0"/>
                          <a:cs typeface="Times New Roman" panose="02020603050405020304" pitchFamily="18" charset="0"/>
                        </a:rPr>
                        <a:t>Aylık Evsahipliği Toplantıları</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nSpc>
                          <a:spcPct val="107000"/>
                        </a:lnSpc>
                        <a:spcAft>
                          <a:spcPts val="0"/>
                        </a:spcAft>
                        <a:buNone/>
                      </a:pPr>
                      <a:r>
                        <a:rPr lang="tr-TR" sz="1600" dirty="0">
                          <a:effectLst/>
                          <a:latin typeface="Calibri" panose="020F0502020204030204" pitchFamily="34" charset="0"/>
                          <a:ea typeface="Calibri" panose="020F0502020204030204" pitchFamily="34" charset="0"/>
                          <a:cs typeface="Times New Roman" panose="02020603050405020304" pitchFamily="18" charset="0"/>
                        </a:rPr>
                        <a:t>Dernek Ofisi</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nSpc>
                          <a:spcPct val="107000"/>
                        </a:lnSpc>
                        <a:spcAft>
                          <a:spcPts val="0"/>
                        </a:spcAft>
                        <a:buNone/>
                      </a:pPr>
                      <a:r>
                        <a:rPr lang="tr-TR" sz="1600" dirty="0">
                          <a:effectLst/>
                          <a:latin typeface="Calibri" panose="020F0502020204030204" pitchFamily="34" charset="0"/>
                          <a:ea typeface="Calibri" panose="020F0502020204030204" pitchFamily="34" charset="0"/>
                          <a:cs typeface="Times New Roman" panose="02020603050405020304" pitchFamily="18" charset="0"/>
                        </a:rPr>
                        <a:t>Üyeler, konuklar</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nSpc>
                          <a:spcPct val="107000"/>
                        </a:lnSpc>
                        <a:spcAft>
                          <a:spcPts val="0"/>
                        </a:spcAft>
                        <a:buNone/>
                      </a:pPr>
                      <a:r>
                        <a:rPr lang="tr-TR" sz="1600" dirty="0">
                          <a:effectLst/>
                          <a:latin typeface="Calibri" panose="020F0502020204030204" pitchFamily="34" charset="0"/>
                          <a:ea typeface="Calibri" panose="020F0502020204030204" pitchFamily="34" charset="0"/>
                          <a:cs typeface="Times New Roman" panose="02020603050405020304" pitchFamily="18" charset="0"/>
                        </a:rPr>
                        <a:t>30-35</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
        <p:nvSpPr>
          <p:cNvPr id="3" name="Text Box 2"/>
          <p:cNvSpPr txBox="1"/>
          <p:nvPr/>
        </p:nvSpPr>
        <p:spPr>
          <a:xfrm>
            <a:off x="12059285" y="874395"/>
            <a:ext cx="4064000" cy="368300"/>
          </a:xfrm>
          <a:prstGeom prst="rect">
            <a:avLst/>
          </a:prstGeom>
          <a:noFill/>
        </p:spPr>
        <p:txBody>
          <a:bodyPr wrap="square" rtlCol="0">
            <a:spAutoFit/>
          </a:bodyPr>
          <a:p>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838200" y="758825"/>
            <a:ext cx="10515600" cy="187960"/>
          </a:xfrm>
        </p:spPr>
        <p:txBody>
          <a:bodyPr>
            <a:normAutofit fontScale="90000"/>
          </a:bodyPr>
          <a:p>
            <a:r>
              <a:rPr lang="tr-TR" sz="3555" b="1" dirty="0">
                <a:solidFill>
                  <a:srgbClr val="0070C0"/>
                </a:solidFill>
                <a:sym typeface="+mn-ea"/>
              </a:rPr>
              <a:t>DÜZENLEDİĞİMİZ SOSYAL VE KÜLTÜREL FAALİYETLER </a:t>
            </a:r>
            <a:br>
              <a:rPr lang="tr-TR" sz="3555" b="1" dirty="0">
                <a:solidFill>
                  <a:srgbClr val="0070C0"/>
                </a:solidFill>
                <a:sym typeface="+mn-ea"/>
              </a:rPr>
            </a:br>
            <a:br>
              <a:rPr lang="tr-TR" sz="3555" b="1" dirty="0">
                <a:solidFill>
                  <a:schemeClr val="accent5">
                    <a:lumMod val="75000"/>
                  </a:schemeClr>
                </a:solidFill>
                <a:sym typeface="+mn-ea"/>
              </a:rPr>
            </a:br>
            <a:endParaRPr lang="en-US" sz="3555"/>
          </a:p>
        </p:txBody>
      </p:sp>
      <p:graphicFrame>
        <p:nvGraphicFramePr>
          <p:cNvPr id="4" name="İçerik Yer Tutucusu 3"/>
          <p:cNvGraphicFramePr>
            <a:graphicFrameLocks noGrp="1"/>
          </p:cNvGraphicFramePr>
          <p:nvPr>
            <p:ph idx="1"/>
          </p:nvPr>
        </p:nvGraphicFramePr>
        <p:xfrm>
          <a:off x="571500" y="184785"/>
          <a:ext cx="10782300" cy="6673215"/>
        </p:xfrm>
        <a:graphic>
          <a:graphicData uri="http://schemas.openxmlformats.org/drawingml/2006/table">
            <a:tbl>
              <a:tblPr firstRow="1" firstCol="1" bandRow="1">
                <a:tableStyleId>{5C22544A-7EE6-4342-B048-85BDC9FD1C3A}</a:tableStyleId>
              </a:tblPr>
              <a:tblGrid>
                <a:gridCol w="645795"/>
                <a:gridCol w="1309370"/>
                <a:gridCol w="4772025"/>
                <a:gridCol w="1435100"/>
                <a:gridCol w="1551305"/>
                <a:gridCol w="1068705"/>
              </a:tblGrid>
              <a:tr h="474980">
                <a:tc>
                  <a:txBody>
                    <a:bodyPr/>
                    <a:p>
                      <a:pPr>
                        <a:lnSpc>
                          <a:spcPct val="107000"/>
                        </a:lnSpc>
                        <a:spcAft>
                          <a:spcPts val="0"/>
                        </a:spcAft>
                      </a:pPr>
                      <a:r>
                        <a:rPr lang="tr-TR" sz="2000" dirty="0">
                          <a:effectLst/>
                        </a:rPr>
                        <a:t>NO</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nSpc>
                          <a:spcPct val="107000"/>
                        </a:lnSpc>
                        <a:spcAft>
                          <a:spcPts val="0"/>
                        </a:spcAft>
                      </a:pPr>
                      <a:r>
                        <a:rPr lang="tr-TR" sz="2000" dirty="0">
                          <a:effectLst/>
                        </a:rPr>
                        <a:t>TARİH</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nSpc>
                          <a:spcPct val="107000"/>
                        </a:lnSpc>
                        <a:spcAft>
                          <a:spcPts val="0"/>
                        </a:spcAft>
                      </a:pPr>
                      <a:r>
                        <a:rPr lang="tr-TR" sz="2000" dirty="0">
                          <a:effectLst/>
                        </a:rPr>
                        <a:t>KONU</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nSpc>
                          <a:spcPct val="107000"/>
                        </a:lnSpc>
                        <a:spcAft>
                          <a:spcPts val="0"/>
                        </a:spcAft>
                      </a:pPr>
                      <a:r>
                        <a:rPr lang="tr-TR" sz="2000" dirty="0">
                          <a:effectLst/>
                        </a:rPr>
                        <a:t>YER</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nSpc>
                          <a:spcPct val="107000"/>
                        </a:lnSpc>
                        <a:spcAft>
                          <a:spcPts val="0"/>
                        </a:spcAft>
                      </a:pPr>
                      <a:r>
                        <a:rPr lang="tr-TR" sz="2000" dirty="0">
                          <a:effectLst/>
                          <a:latin typeface="Calibri" panose="020F0502020204030204" pitchFamily="34" charset="0"/>
                          <a:ea typeface="Calibri" panose="020F0502020204030204" pitchFamily="34" charset="0"/>
                          <a:cs typeface="Times New Roman" panose="02020603050405020304" pitchFamily="18" charset="0"/>
                        </a:rPr>
                        <a:t>KİM</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nSpc>
                          <a:spcPct val="107000"/>
                        </a:lnSpc>
                        <a:spcAft>
                          <a:spcPts val="0"/>
                        </a:spcAft>
                      </a:pPr>
                      <a:r>
                        <a:rPr lang="tr-TR" sz="2000" dirty="0">
                          <a:effectLst/>
                        </a:rPr>
                        <a:t>KATILIM</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539750">
                <a:tc>
                  <a:txBody>
                    <a:bodyPr/>
                    <a:p>
                      <a:pPr>
                        <a:lnSpc>
                          <a:spcPct val="107000"/>
                        </a:lnSpc>
                        <a:spcAft>
                          <a:spcPts val="0"/>
                        </a:spcAft>
                      </a:pPr>
                      <a:r>
                        <a:rPr lang="tr-TR" sz="1600">
                          <a:effectLst/>
                        </a:rPr>
                        <a:t> </a:t>
                      </a:r>
                      <a:endParaRPr lang="tr-TR" sz="1600">
                        <a:effectLst/>
                      </a:endParaRPr>
                    </a:p>
                    <a:p>
                      <a:pPr>
                        <a:lnSpc>
                          <a:spcPct val="107000"/>
                        </a:lnSpc>
                        <a:spcAft>
                          <a:spcPts val="0"/>
                        </a:spcAft>
                      </a:pPr>
                      <a:r>
                        <a:rPr lang="tr-TR" sz="1600">
                          <a:effectLst/>
                        </a:rPr>
                        <a:t>  9</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nSpc>
                          <a:spcPct val="107000"/>
                        </a:lnSpc>
                        <a:spcAft>
                          <a:spcPts val="0"/>
                        </a:spcAft>
                      </a:pPr>
                      <a:r>
                        <a:rPr lang="tr-TR" sz="1600">
                          <a:effectLst/>
                          <a:cs typeface="+mn-lt"/>
                        </a:rPr>
                        <a:t> </a:t>
                      </a:r>
                      <a:r>
                        <a:rPr lang="tr-TR" sz="1600">
                          <a:effectLst/>
                          <a:ea typeface="Calibri" panose="020F0502020204030204" pitchFamily="34" charset="0"/>
                          <a:cs typeface="+mn-lt"/>
                          <a:sym typeface="+mn-ea"/>
                        </a:rPr>
                        <a:t>27 Şubat 2022</a:t>
                      </a:r>
                      <a:endParaRPr lang="tr-TR" sz="1600">
                        <a:effectLst/>
                        <a:ea typeface="Calibri" panose="020F0502020204030204" pitchFamily="34" charset="0"/>
                        <a:cs typeface="+mn-lt"/>
                      </a:endParaRPr>
                    </a:p>
                  </a:txBody>
                  <a:tcPr marL="68580" marR="68580" marT="0" marB="0"/>
                </a:tc>
                <a:tc>
                  <a:txBody>
                    <a:bodyPr/>
                    <a:p>
                      <a:pPr>
                        <a:lnSpc>
                          <a:spcPct val="107000"/>
                        </a:lnSpc>
                        <a:spcAft>
                          <a:spcPts val="0"/>
                        </a:spcAft>
                      </a:pPr>
                      <a:r>
                        <a:rPr lang="tr-TR" sz="1600">
                          <a:effectLst/>
                          <a:cs typeface="+mn-lt"/>
                        </a:rPr>
                        <a:t> Bursiyerler, Burs Bağışçıları ile Tanışma Toplantısı</a:t>
                      </a:r>
                      <a:endParaRPr lang="tr-TR" sz="1600">
                        <a:effectLst/>
                        <a:ea typeface="Calibri" panose="020F0502020204030204" pitchFamily="34" charset="0"/>
                        <a:cs typeface="+mn-lt"/>
                      </a:endParaRPr>
                    </a:p>
                  </a:txBody>
                  <a:tcPr marL="68580" marR="68580" marT="0" marB="0"/>
                </a:tc>
                <a:tc>
                  <a:txBody>
                    <a:bodyPr/>
                    <a:p>
                      <a:pPr>
                        <a:lnSpc>
                          <a:spcPct val="107000"/>
                        </a:lnSpc>
                        <a:spcAft>
                          <a:spcPts val="0"/>
                        </a:spcAft>
                      </a:pPr>
                      <a:r>
                        <a:rPr lang="tr-TR" sz="1600" dirty="0">
                          <a:effectLst/>
                          <a:cs typeface="+mn-lt"/>
                        </a:rPr>
                        <a:t> Zoom </a:t>
                      </a:r>
                      <a:endParaRPr lang="tr-TR" sz="1600" dirty="0">
                        <a:effectLst/>
                        <a:ea typeface="Calibri" panose="020F0502020204030204" pitchFamily="34" charset="0"/>
                        <a:cs typeface="+mn-lt"/>
                      </a:endParaRPr>
                    </a:p>
                  </a:txBody>
                  <a:tcPr marL="68580" marR="68580" marT="0" marB="0"/>
                </a:tc>
                <a:tc>
                  <a:txBody>
                    <a:bodyPr/>
                    <a:p>
                      <a:pPr>
                        <a:lnSpc>
                          <a:spcPct val="107000"/>
                        </a:lnSpc>
                        <a:spcAft>
                          <a:spcPts val="0"/>
                        </a:spcAft>
                      </a:pPr>
                      <a:r>
                        <a:rPr lang="tr-TR" sz="1600" dirty="0">
                          <a:effectLst/>
                          <a:cs typeface="+mn-lt"/>
                        </a:rPr>
                        <a:t> </a:t>
                      </a:r>
                      <a:endParaRPr lang="tr-TR" sz="1600" dirty="0">
                        <a:effectLst/>
                        <a:ea typeface="Calibri" panose="020F0502020204030204" pitchFamily="34" charset="0"/>
                        <a:cs typeface="+mn-lt"/>
                      </a:endParaRPr>
                    </a:p>
                  </a:txBody>
                  <a:tcPr marL="68580" marR="68580" marT="0" marB="0"/>
                </a:tc>
                <a:tc>
                  <a:txBody>
                    <a:bodyPr/>
                    <a:p>
                      <a:pPr>
                        <a:lnSpc>
                          <a:spcPct val="107000"/>
                        </a:lnSpc>
                        <a:spcAft>
                          <a:spcPts val="0"/>
                        </a:spcAft>
                      </a:pPr>
                      <a:r>
                        <a:rPr lang="tr-TR" sz="1600" dirty="0">
                          <a:effectLst/>
                          <a:cs typeface="+mn-lt"/>
                        </a:rPr>
                        <a:t> 35</a:t>
                      </a:r>
                      <a:endParaRPr lang="tr-TR" sz="1600" dirty="0">
                        <a:effectLst/>
                        <a:ea typeface="Calibri" panose="020F0502020204030204" pitchFamily="34" charset="0"/>
                        <a:cs typeface="+mn-lt"/>
                      </a:endParaRPr>
                    </a:p>
                  </a:txBody>
                  <a:tcPr marL="68580" marR="68580" marT="0" marB="0"/>
                </a:tc>
              </a:tr>
              <a:tr h="810260">
                <a:tc>
                  <a:txBody>
                    <a:bodyPr/>
                    <a:p>
                      <a:pPr>
                        <a:lnSpc>
                          <a:spcPct val="107000"/>
                        </a:lnSpc>
                        <a:spcAft>
                          <a:spcPts val="0"/>
                        </a:spcAft>
                        <a:buNone/>
                      </a:pPr>
                      <a:r>
                        <a:rPr lang="tr-TR" sz="1600">
                          <a:effectLst/>
                          <a:latin typeface="Calibri" panose="020F0502020204030204" pitchFamily="34" charset="0"/>
                          <a:ea typeface="Calibri" panose="020F0502020204030204" pitchFamily="34" charset="0"/>
                          <a:cs typeface="Times New Roman" panose="02020603050405020304" pitchFamily="18" charset="0"/>
                        </a:rPr>
                        <a:t> 10</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buNone/>
                      </a:pP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nSpc>
                          <a:spcPct val="107000"/>
                        </a:lnSpc>
                        <a:spcAft>
                          <a:spcPts val="0"/>
                        </a:spcAft>
                        <a:buNone/>
                      </a:pPr>
                      <a:r>
                        <a:rPr lang="tr-TR" sz="1600">
                          <a:effectLst/>
                          <a:latin typeface="Calibri" panose="020F0502020204030204" pitchFamily="34" charset="0"/>
                          <a:ea typeface="Calibri" panose="020F0502020204030204" pitchFamily="34" charset="0"/>
                          <a:cs typeface="Times New Roman" panose="02020603050405020304" pitchFamily="18" charset="0"/>
                          <a:sym typeface="+mn-ea"/>
                        </a:rPr>
                        <a:t>21 Mart 2022</a:t>
                      </a:r>
                      <a:endParaRPr lang="tr-TR" sz="1600">
                        <a:effectLst/>
                        <a:latin typeface="Calibri" panose="020F0502020204030204" pitchFamily="34" charset="0"/>
                        <a:ea typeface="Calibri" panose="020F0502020204030204" pitchFamily="34" charset="0"/>
                        <a:cs typeface="Times New Roman" panose="02020603050405020304" pitchFamily="18" charset="0"/>
                        <a:sym typeface="+mn-ea"/>
                      </a:endParaRPr>
                    </a:p>
                  </a:txBody>
                  <a:tcPr marL="68580" marR="68580" marT="0" marB="0"/>
                </a:tc>
                <a:tc>
                  <a:txBody>
                    <a:bodyPr/>
                    <a:p>
                      <a:pPr>
                        <a:lnSpc>
                          <a:spcPct val="107000"/>
                        </a:lnSpc>
                        <a:spcAft>
                          <a:spcPts val="0"/>
                        </a:spcAft>
                        <a:buNone/>
                      </a:pPr>
                      <a:r>
                        <a:rPr lang="tr-TR" sz="1600">
                          <a:effectLst/>
                          <a:latin typeface="Calibri" panose="020F0502020204030204" pitchFamily="34" charset="0"/>
                          <a:ea typeface="Calibri" panose="020F0502020204030204" pitchFamily="34" charset="0"/>
                          <a:cs typeface="Times New Roman" panose="02020603050405020304" pitchFamily="18" charset="0"/>
                        </a:rPr>
                        <a:t>Kuruluş Yıldönümü Yemeği ve Önder Kadın Ödül Töreni </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buNone/>
                      </a:pPr>
                      <a:r>
                        <a:rPr lang="tr-TR" sz="1600">
                          <a:effectLst/>
                          <a:latin typeface="Calibri" panose="020F0502020204030204" pitchFamily="34" charset="0"/>
                          <a:ea typeface="Calibri" panose="020F0502020204030204" pitchFamily="34" charset="0"/>
                          <a:cs typeface="Times New Roman" panose="02020603050405020304" pitchFamily="18" charset="0"/>
                        </a:rPr>
                        <a:t>Önceki dönem başkanımız Sayın Ayla Yüksel’e Ödül Takdimi</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nSpc>
                          <a:spcPct val="107000"/>
                        </a:lnSpc>
                        <a:spcAft>
                          <a:spcPts val="0"/>
                        </a:spcAft>
                        <a:buNone/>
                      </a:pPr>
                      <a:r>
                        <a:rPr lang="tr-TR" sz="1600" dirty="0">
                          <a:effectLst/>
                          <a:latin typeface="Calibri" panose="020F0502020204030204" pitchFamily="34" charset="0"/>
                          <a:ea typeface="Calibri" panose="020F0502020204030204" pitchFamily="34" charset="0"/>
                          <a:cs typeface="Times New Roman" panose="02020603050405020304" pitchFamily="18" charset="0"/>
                        </a:rPr>
                        <a:t>ATİK </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nSpc>
                          <a:spcPct val="107000"/>
                        </a:lnSpc>
                        <a:spcAft>
                          <a:spcPts val="0"/>
                        </a:spcAft>
                        <a:buNone/>
                      </a:pPr>
                      <a:r>
                        <a:rPr lang="tr-TR" sz="1600" dirty="0">
                          <a:effectLst/>
                          <a:latin typeface="Calibri" panose="020F0502020204030204" pitchFamily="34" charset="0"/>
                          <a:ea typeface="Calibri" panose="020F0502020204030204" pitchFamily="34" charset="0"/>
                          <a:cs typeface="Times New Roman" panose="02020603050405020304" pitchFamily="18" charset="0"/>
                        </a:rPr>
                        <a:t>Üyeler ve konuklar</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nSpc>
                          <a:spcPct val="107000"/>
                        </a:lnSpc>
                        <a:spcAft>
                          <a:spcPts val="0"/>
                        </a:spcAft>
                        <a:buNone/>
                      </a:pPr>
                      <a:r>
                        <a:rPr lang="tr-TR" sz="1600" dirty="0">
                          <a:effectLst/>
                          <a:latin typeface="Calibri" panose="020F0502020204030204" pitchFamily="34" charset="0"/>
                          <a:ea typeface="Calibri" panose="020F0502020204030204" pitchFamily="34" charset="0"/>
                          <a:cs typeface="Times New Roman" panose="02020603050405020304" pitchFamily="18" charset="0"/>
                        </a:rPr>
                        <a:t>50</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557530">
                <a:tc>
                  <a:txBody>
                    <a:bodyPr/>
                    <a:p>
                      <a:pPr>
                        <a:lnSpc>
                          <a:spcPct val="107000"/>
                        </a:lnSpc>
                        <a:spcAft>
                          <a:spcPts val="0"/>
                        </a:spcAft>
                        <a:buNone/>
                      </a:pPr>
                      <a:r>
                        <a:rPr lang="tr-TR" sz="1600">
                          <a:effectLst/>
                          <a:latin typeface="Calibri" panose="020F0502020204030204" pitchFamily="34" charset="0"/>
                          <a:ea typeface="Calibri" panose="020F0502020204030204" pitchFamily="34" charset="0"/>
                          <a:cs typeface="Times New Roman" panose="02020603050405020304" pitchFamily="18" charset="0"/>
                        </a:rPr>
                        <a:t>11</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nSpc>
                          <a:spcPct val="107000"/>
                        </a:lnSpc>
                        <a:spcAft>
                          <a:spcPts val="0"/>
                        </a:spcAft>
                        <a:buNone/>
                      </a:pPr>
                      <a:r>
                        <a:rPr lang="tr-TR" sz="1600">
                          <a:effectLst/>
                          <a:latin typeface="Calibri" panose="020F0502020204030204" pitchFamily="34" charset="0"/>
                          <a:ea typeface="Calibri" panose="020F0502020204030204" pitchFamily="34" charset="0"/>
                          <a:cs typeface="Times New Roman" panose="02020603050405020304" pitchFamily="18" charset="0"/>
                          <a:sym typeface="+mn-ea"/>
                        </a:rPr>
                        <a:t>15 Nisan 2022</a:t>
                      </a:r>
                      <a:endParaRPr lang="tr-TR" sz="1600">
                        <a:effectLst/>
                        <a:latin typeface="Calibri" panose="020F0502020204030204" pitchFamily="34" charset="0"/>
                        <a:ea typeface="Calibri" panose="020F0502020204030204" pitchFamily="34" charset="0"/>
                        <a:cs typeface="Times New Roman" panose="02020603050405020304" pitchFamily="18" charset="0"/>
                        <a:sym typeface="+mn-ea"/>
                      </a:endParaRPr>
                    </a:p>
                  </a:txBody>
                  <a:tcPr marL="68580" marR="68580" marT="0" marB="0"/>
                </a:tc>
                <a:tc>
                  <a:txBody>
                    <a:bodyPr/>
                    <a:p>
                      <a:pPr>
                        <a:lnSpc>
                          <a:spcPct val="107000"/>
                        </a:lnSpc>
                        <a:spcAft>
                          <a:spcPts val="0"/>
                        </a:spcAft>
                        <a:buNone/>
                      </a:pPr>
                      <a:r>
                        <a:rPr lang="tr-TR" sz="1600">
                          <a:effectLst/>
                          <a:latin typeface="Calibri" panose="020F0502020204030204" pitchFamily="34" charset="0"/>
                          <a:ea typeface="Calibri" panose="020F0502020204030204" pitchFamily="34" charset="0"/>
                          <a:cs typeface="Times New Roman" panose="02020603050405020304" pitchFamily="18" charset="0"/>
                        </a:rPr>
                        <a:t>Derneğe üye kazanımı için adaylara davet toplantısı</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buNone/>
                      </a:pP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nSpc>
                          <a:spcPct val="107000"/>
                        </a:lnSpc>
                        <a:spcAft>
                          <a:spcPts val="0"/>
                        </a:spcAft>
                        <a:buNone/>
                      </a:pPr>
                      <a:r>
                        <a:rPr lang="tr-TR" sz="1600" dirty="0">
                          <a:effectLst/>
                          <a:latin typeface="Calibri" panose="020F0502020204030204" pitchFamily="34" charset="0"/>
                          <a:ea typeface="Calibri" panose="020F0502020204030204" pitchFamily="34" charset="0"/>
                          <a:cs typeface="Times New Roman" panose="02020603050405020304" pitchFamily="18" charset="0"/>
                        </a:rPr>
                        <a:t>Dernek Ofisi</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nSpc>
                          <a:spcPct val="107000"/>
                        </a:lnSpc>
                        <a:spcAft>
                          <a:spcPts val="0"/>
                        </a:spcAft>
                        <a:buNone/>
                      </a:pPr>
                      <a:r>
                        <a:rPr lang="tr-TR" sz="1600" dirty="0">
                          <a:effectLst/>
                          <a:latin typeface="Calibri" panose="020F0502020204030204" pitchFamily="34" charset="0"/>
                          <a:ea typeface="Calibri" panose="020F0502020204030204" pitchFamily="34" charset="0"/>
                          <a:cs typeface="Times New Roman" panose="02020603050405020304" pitchFamily="18" charset="0"/>
                        </a:rPr>
                        <a:t>Üyeler ve konuklar</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nSpc>
                          <a:spcPct val="107000"/>
                        </a:lnSpc>
                        <a:spcAft>
                          <a:spcPts val="0"/>
                        </a:spcAft>
                        <a:buNone/>
                      </a:pPr>
                      <a:r>
                        <a:rPr lang="tr-TR" sz="1600" dirty="0">
                          <a:effectLst/>
                          <a:latin typeface="Calibri" panose="020F0502020204030204" pitchFamily="34" charset="0"/>
                          <a:ea typeface="Calibri" panose="020F0502020204030204" pitchFamily="34" charset="0"/>
                          <a:cs typeface="Times New Roman" panose="02020603050405020304" pitchFamily="18" charset="0"/>
                        </a:rPr>
                        <a:t>30</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809625">
                <a:tc>
                  <a:txBody>
                    <a:bodyPr/>
                    <a:p>
                      <a:pPr>
                        <a:lnSpc>
                          <a:spcPct val="107000"/>
                        </a:lnSpc>
                        <a:spcAft>
                          <a:spcPts val="0"/>
                        </a:spcAft>
                        <a:buNone/>
                      </a:pPr>
                      <a:r>
                        <a:rPr lang="tr-TR" sz="1600">
                          <a:effectLst/>
                          <a:latin typeface="Calibri" panose="020F0502020204030204" pitchFamily="34" charset="0"/>
                          <a:ea typeface="Calibri" panose="020F0502020204030204" pitchFamily="34" charset="0"/>
                          <a:cs typeface="Times New Roman" panose="02020603050405020304" pitchFamily="18" charset="0"/>
                        </a:rPr>
                        <a:t>12</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nSpc>
                          <a:spcPct val="107000"/>
                        </a:lnSpc>
                        <a:spcAft>
                          <a:spcPts val="0"/>
                        </a:spcAft>
                        <a:buNone/>
                      </a:pPr>
                      <a:r>
                        <a:rPr lang="tr-TR" sz="1600">
                          <a:effectLst/>
                          <a:latin typeface="Calibri" panose="020F0502020204030204" pitchFamily="34" charset="0"/>
                          <a:ea typeface="Calibri" panose="020F0502020204030204" pitchFamily="34" charset="0"/>
                          <a:cs typeface="Times New Roman" panose="02020603050405020304" pitchFamily="18" charset="0"/>
                          <a:sym typeface="+mn-ea"/>
                        </a:rPr>
                        <a:t>23 Mayıs/ 19 Kasım 2022</a:t>
                      </a:r>
                      <a:endParaRPr lang="tr-TR" sz="1600">
                        <a:effectLst/>
                        <a:latin typeface="Calibri" panose="020F0502020204030204" pitchFamily="34" charset="0"/>
                        <a:ea typeface="Calibri" panose="020F0502020204030204" pitchFamily="34" charset="0"/>
                        <a:cs typeface="Times New Roman" panose="02020603050405020304" pitchFamily="18" charset="0"/>
                        <a:sym typeface="+mn-ea"/>
                      </a:endParaRPr>
                    </a:p>
                  </a:txBody>
                  <a:tcPr marL="68580" marR="68580" marT="0" marB="0"/>
                </a:tc>
                <a:tc>
                  <a:txBody>
                    <a:bodyPr/>
                    <a:p>
                      <a:pPr>
                        <a:lnSpc>
                          <a:spcPct val="107000"/>
                        </a:lnSpc>
                        <a:spcAft>
                          <a:spcPts val="0"/>
                        </a:spcAft>
                        <a:buNone/>
                      </a:pPr>
                      <a:r>
                        <a:rPr lang="tr-TR" sz="1600">
                          <a:effectLst/>
                          <a:latin typeface="Calibri" panose="020F0502020204030204" pitchFamily="34" charset="0"/>
                          <a:ea typeface="Calibri" panose="020F0502020204030204" pitchFamily="34" charset="0"/>
                          <a:cs typeface="Times New Roman" panose="02020603050405020304" pitchFamily="18" charset="0"/>
                        </a:rPr>
                        <a:t>Üyelerle Aylık Kahvaltı / Aylık Üye Yemeği ve Ayşe Van’ın "Aile Dizimi" Söyleşisi</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buNone/>
                      </a:pP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nSpc>
                          <a:spcPct val="107000"/>
                        </a:lnSpc>
                        <a:spcAft>
                          <a:spcPts val="0"/>
                        </a:spcAft>
                        <a:buNone/>
                      </a:pPr>
                      <a:r>
                        <a:rPr lang="tr-TR" sz="1600" dirty="0">
                          <a:effectLst/>
                          <a:latin typeface="Calibri" panose="020F0502020204030204" pitchFamily="34" charset="0"/>
                          <a:ea typeface="Calibri" panose="020F0502020204030204" pitchFamily="34" charset="0"/>
                          <a:cs typeface="Times New Roman" panose="02020603050405020304" pitchFamily="18" charset="0"/>
                        </a:rPr>
                        <a:t>SOTA /</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buNone/>
                      </a:pPr>
                      <a:r>
                        <a:rPr lang="tr-TR" sz="1600" dirty="0">
                          <a:effectLst/>
                          <a:latin typeface="Calibri" panose="020F0502020204030204" pitchFamily="34" charset="0"/>
                          <a:ea typeface="Calibri" panose="020F0502020204030204" pitchFamily="34" charset="0"/>
                          <a:cs typeface="Times New Roman" panose="02020603050405020304" pitchFamily="18" charset="0"/>
                        </a:rPr>
                        <a:t>AKRA Otel</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nSpc>
                          <a:spcPct val="107000"/>
                        </a:lnSpc>
                        <a:spcAft>
                          <a:spcPts val="0"/>
                        </a:spcAft>
                        <a:buNone/>
                      </a:pPr>
                      <a:r>
                        <a:rPr lang="tr-TR" sz="1600" dirty="0">
                          <a:effectLst/>
                          <a:latin typeface="Calibri" panose="020F0502020204030204" pitchFamily="34" charset="0"/>
                          <a:ea typeface="Calibri" panose="020F0502020204030204" pitchFamily="34" charset="0"/>
                          <a:cs typeface="Times New Roman" panose="02020603050405020304" pitchFamily="18" charset="0"/>
                        </a:rPr>
                        <a:t>Üyeler</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nSpc>
                          <a:spcPct val="107000"/>
                        </a:lnSpc>
                        <a:spcAft>
                          <a:spcPts val="0"/>
                        </a:spcAft>
                        <a:buNone/>
                      </a:pPr>
                      <a:r>
                        <a:rPr lang="tr-TR" sz="1600" dirty="0">
                          <a:effectLst/>
                          <a:latin typeface="Calibri" panose="020F0502020204030204" pitchFamily="34" charset="0"/>
                          <a:ea typeface="Calibri" panose="020F0502020204030204" pitchFamily="34" charset="0"/>
                          <a:cs typeface="Times New Roman" panose="02020603050405020304" pitchFamily="18" charset="0"/>
                        </a:rPr>
                        <a:t>50</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buNone/>
                      </a:pPr>
                      <a:r>
                        <a:rPr lang="tr-TR" sz="1600" dirty="0">
                          <a:effectLst/>
                          <a:latin typeface="Calibri" panose="020F0502020204030204" pitchFamily="34" charset="0"/>
                          <a:ea typeface="Calibri" panose="020F0502020204030204" pitchFamily="34" charset="0"/>
                          <a:cs typeface="Times New Roman" panose="02020603050405020304" pitchFamily="18" charset="0"/>
                        </a:rPr>
                        <a:t>45</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066165">
                <a:tc>
                  <a:txBody>
                    <a:bodyPr/>
                    <a:p>
                      <a:pPr>
                        <a:lnSpc>
                          <a:spcPct val="107000"/>
                        </a:lnSpc>
                        <a:spcAft>
                          <a:spcPts val="0"/>
                        </a:spcAft>
                        <a:buNone/>
                      </a:pPr>
                      <a:r>
                        <a:rPr lang="tr-TR" sz="1600">
                          <a:effectLst/>
                          <a:latin typeface="Calibri" panose="020F0502020204030204" pitchFamily="34" charset="0"/>
                          <a:ea typeface="Calibri" panose="020F0502020204030204" pitchFamily="34" charset="0"/>
                          <a:cs typeface="Times New Roman" panose="02020603050405020304" pitchFamily="18" charset="0"/>
                        </a:rPr>
                        <a:t>13</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nSpc>
                          <a:spcPct val="107000"/>
                        </a:lnSpc>
                        <a:spcAft>
                          <a:spcPts val="0"/>
                        </a:spcAft>
                        <a:buNone/>
                      </a:pPr>
                      <a:r>
                        <a:rPr lang="tr-TR" sz="1600">
                          <a:effectLst/>
                          <a:latin typeface="Calibri" panose="020F0502020204030204" pitchFamily="34" charset="0"/>
                          <a:ea typeface="Calibri" panose="020F0502020204030204" pitchFamily="34" charset="0"/>
                          <a:cs typeface="Times New Roman" panose="02020603050405020304" pitchFamily="18" charset="0"/>
                          <a:sym typeface="+mn-ea"/>
                        </a:rPr>
                        <a:t>28-30 Mayıs/1-4 Ekim  2022</a:t>
                      </a:r>
                      <a:endParaRPr lang="tr-TR" sz="1600">
                        <a:effectLst/>
                        <a:latin typeface="Calibri" panose="020F0502020204030204" pitchFamily="34" charset="0"/>
                        <a:ea typeface="Calibri" panose="020F0502020204030204" pitchFamily="34" charset="0"/>
                        <a:cs typeface="Times New Roman" panose="02020603050405020304" pitchFamily="18" charset="0"/>
                        <a:sym typeface="+mn-ea"/>
                      </a:endParaRPr>
                    </a:p>
                  </a:txBody>
                  <a:tcPr marL="68580" marR="68580" marT="0" marB="0"/>
                </a:tc>
                <a:tc>
                  <a:txBody>
                    <a:bodyPr/>
                    <a:p>
                      <a:pPr>
                        <a:lnSpc>
                          <a:spcPct val="107000"/>
                        </a:lnSpc>
                        <a:spcAft>
                          <a:spcPts val="0"/>
                        </a:spcAft>
                        <a:buNone/>
                      </a:pPr>
                      <a:r>
                        <a:rPr lang="tr-TR" sz="1600">
                          <a:effectLst/>
                          <a:latin typeface="Calibri" panose="020F0502020204030204" pitchFamily="34" charset="0"/>
                          <a:ea typeface="Calibri" panose="020F0502020204030204" pitchFamily="34" charset="0"/>
                          <a:cs typeface="Times New Roman" panose="02020603050405020304" pitchFamily="18" charset="0"/>
                        </a:rPr>
                        <a:t>Kapadokya Gezisi  /  Van gezisi</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buNone/>
                      </a:pP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nSpc>
                          <a:spcPct val="107000"/>
                        </a:lnSpc>
                        <a:spcAft>
                          <a:spcPts val="0"/>
                        </a:spcAft>
                        <a:buNone/>
                      </a:pPr>
                      <a:r>
                        <a:rPr lang="tr-TR" sz="1600" dirty="0">
                          <a:effectLst/>
                          <a:latin typeface="Calibri" panose="020F0502020204030204" pitchFamily="34" charset="0"/>
                          <a:ea typeface="Calibri" panose="020F0502020204030204" pitchFamily="34" charset="0"/>
                          <a:cs typeface="Times New Roman" panose="02020603050405020304" pitchFamily="18" charset="0"/>
                        </a:rPr>
                        <a:t>Kapadokya /Van</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nSpc>
                          <a:spcPct val="107000"/>
                        </a:lnSpc>
                        <a:spcAft>
                          <a:spcPts val="0"/>
                        </a:spcAft>
                        <a:buNone/>
                      </a:pPr>
                      <a:r>
                        <a:rPr lang="tr-TR" sz="1600" dirty="0">
                          <a:effectLst/>
                          <a:latin typeface="Calibri" panose="020F0502020204030204" pitchFamily="34" charset="0"/>
                          <a:ea typeface="Calibri" panose="020F0502020204030204" pitchFamily="34" charset="0"/>
                          <a:cs typeface="Times New Roman" panose="02020603050405020304" pitchFamily="18" charset="0"/>
                        </a:rPr>
                        <a:t>Üyeler/ dernek dostları</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nSpc>
                          <a:spcPct val="107000"/>
                        </a:lnSpc>
                        <a:spcAft>
                          <a:spcPts val="0"/>
                        </a:spcAft>
                        <a:buNone/>
                      </a:pPr>
                      <a:r>
                        <a:rPr lang="tr-TR" sz="1600" dirty="0">
                          <a:effectLst/>
                          <a:latin typeface="Calibri" panose="020F0502020204030204" pitchFamily="34" charset="0"/>
                          <a:ea typeface="Calibri" panose="020F0502020204030204" pitchFamily="34" charset="0"/>
                          <a:cs typeface="Times New Roman" panose="02020603050405020304" pitchFamily="18" charset="0"/>
                        </a:rPr>
                        <a:t>10</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buNone/>
                      </a:pPr>
                      <a:r>
                        <a:rPr lang="tr-TR" sz="1600" dirty="0">
                          <a:effectLst/>
                          <a:latin typeface="Calibri" panose="020F0502020204030204" pitchFamily="34" charset="0"/>
                          <a:ea typeface="Calibri" panose="020F0502020204030204" pitchFamily="34" charset="0"/>
                          <a:cs typeface="Times New Roman" panose="02020603050405020304" pitchFamily="18" charset="0"/>
                        </a:rPr>
                        <a:t>6</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539750">
                <a:tc>
                  <a:txBody>
                    <a:bodyPr/>
                    <a:p>
                      <a:pPr>
                        <a:lnSpc>
                          <a:spcPct val="107000"/>
                        </a:lnSpc>
                        <a:spcAft>
                          <a:spcPts val="0"/>
                        </a:spcAft>
                        <a:buNone/>
                      </a:pPr>
                      <a:r>
                        <a:rPr lang="tr-TR" sz="1600">
                          <a:effectLst/>
                          <a:latin typeface="Calibri" panose="020F0502020204030204" pitchFamily="34" charset="0"/>
                          <a:ea typeface="Calibri" panose="020F0502020204030204" pitchFamily="34" charset="0"/>
                          <a:cs typeface="Times New Roman" panose="02020603050405020304" pitchFamily="18" charset="0"/>
                        </a:rPr>
                        <a:t>14</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nSpc>
                          <a:spcPct val="107000"/>
                        </a:lnSpc>
                        <a:spcAft>
                          <a:spcPts val="0"/>
                        </a:spcAft>
                        <a:buNone/>
                      </a:pPr>
                      <a:r>
                        <a:rPr lang="tr-TR" sz="1600">
                          <a:effectLst/>
                          <a:latin typeface="Calibri" panose="020F0502020204030204" pitchFamily="34" charset="0"/>
                          <a:ea typeface="Calibri" panose="020F0502020204030204" pitchFamily="34" charset="0"/>
                          <a:cs typeface="Times New Roman" panose="02020603050405020304" pitchFamily="18" charset="0"/>
                          <a:sym typeface="+mn-ea"/>
                        </a:rPr>
                        <a:t>08 Haziran 2022</a:t>
                      </a:r>
                      <a:endParaRPr lang="tr-TR" sz="1600">
                        <a:effectLst/>
                        <a:latin typeface="Calibri" panose="020F0502020204030204" pitchFamily="34" charset="0"/>
                        <a:ea typeface="Calibri" panose="020F0502020204030204" pitchFamily="34" charset="0"/>
                        <a:cs typeface="Times New Roman" panose="02020603050405020304" pitchFamily="18" charset="0"/>
                        <a:sym typeface="+mn-ea"/>
                      </a:endParaRPr>
                    </a:p>
                  </a:txBody>
                  <a:tcPr marL="68580" marR="68580" marT="0" marB="0"/>
                </a:tc>
                <a:tc>
                  <a:txBody>
                    <a:bodyPr/>
                    <a:p>
                      <a:pPr>
                        <a:lnSpc>
                          <a:spcPct val="107000"/>
                        </a:lnSpc>
                        <a:spcAft>
                          <a:spcPts val="0"/>
                        </a:spcAft>
                        <a:buNone/>
                      </a:pPr>
                      <a:r>
                        <a:rPr lang="tr-TR" sz="1600">
                          <a:effectLst/>
                          <a:latin typeface="Calibri" panose="020F0502020204030204" pitchFamily="34" charset="0"/>
                          <a:ea typeface="Calibri" panose="020F0502020204030204" pitchFamily="34" charset="0"/>
                          <a:cs typeface="Times New Roman" panose="02020603050405020304" pitchFamily="18" charset="0"/>
                        </a:rPr>
                        <a:t>Suzan Uğurluçam'ın sergisinde buluşma ve müze ziyareti</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buNone/>
                      </a:pP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nSpc>
                          <a:spcPct val="107000"/>
                        </a:lnSpc>
                        <a:spcAft>
                          <a:spcPts val="0"/>
                        </a:spcAft>
                        <a:buNone/>
                      </a:pPr>
                      <a:r>
                        <a:rPr lang="tr-TR" sz="1600" dirty="0">
                          <a:effectLst/>
                          <a:latin typeface="Calibri" panose="020F0502020204030204" pitchFamily="34" charset="0"/>
                          <a:ea typeface="Calibri" panose="020F0502020204030204" pitchFamily="34" charset="0"/>
                          <a:cs typeface="Times New Roman" panose="02020603050405020304" pitchFamily="18" charset="0"/>
                        </a:rPr>
                        <a:t>Antalya Müzesi</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nSpc>
                          <a:spcPct val="107000"/>
                        </a:lnSpc>
                        <a:spcAft>
                          <a:spcPts val="0"/>
                        </a:spcAft>
                        <a:buNone/>
                      </a:pPr>
                      <a:r>
                        <a:rPr lang="tr-TR" sz="1600" dirty="0">
                          <a:effectLst/>
                          <a:latin typeface="Calibri" panose="020F0502020204030204" pitchFamily="34" charset="0"/>
                          <a:ea typeface="Calibri" panose="020F0502020204030204" pitchFamily="34" charset="0"/>
                          <a:cs typeface="Times New Roman" panose="02020603050405020304" pitchFamily="18" charset="0"/>
                        </a:rPr>
                        <a:t>Üyeler ve bursiyerler</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nSpc>
                          <a:spcPct val="107000"/>
                        </a:lnSpc>
                        <a:spcAft>
                          <a:spcPts val="0"/>
                        </a:spcAft>
                        <a:buNone/>
                      </a:pPr>
                      <a:r>
                        <a:rPr lang="tr-TR" sz="1600" dirty="0">
                          <a:effectLst/>
                          <a:latin typeface="Calibri" panose="020F0502020204030204" pitchFamily="34" charset="0"/>
                          <a:ea typeface="Calibri" panose="020F0502020204030204" pitchFamily="34" charset="0"/>
                          <a:cs typeface="Times New Roman" panose="02020603050405020304" pitchFamily="18" charset="0"/>
                        </a:rPr>
                        <a:t>26</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809625">
                <a:tc>
                  <a:txBody>
                    <a:bodyPr/>
                    <a:p>
                      <a:pPr>
                        <a:lnSpc>
                          <a:spcPct val="107000"/>
                        </a:lnSpc>
                        <a:spcAft>
                          <a:spcPts val="0"/>
                        </a:spcAft>
                        <a:buNone/>
                      </a:pPr>
                      <a:r>
                        <a:rPr lang="tr-TR" sz="1600">
                          <a:effectLst/>
                          <a:latin typeface="Calibri" panose="020F0502020204030204" pitchFamily="34" charset="0"/>
                          <a:ea typeface="Calibri" panose="020F0502020204030204" pitchFamily="34" charset="0"/>
                          <a:cs typeface="Times New Roman" panose="02020603050405020304" pitchFamily="18" charset="0"/>
                        </a:rPr>
                        <a:t>15</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nSpc>
                          <a:spcPct val="107000"/>
                        </a:lnSpc>
                        <a:spcAft>
                          <a:spcPts val="0"/>
                        </a:spcAft>
                        <a:buNone/>
                      </a:pPr>
                      <a:r>
                        <a:rPr lang="tr-TR" sz="1600">
                          <a:effectLst/>
                          <a:latin typeface="Calibri" panose="020F0502020204030204" pitchFamily="34" charset="0"/>
                          <a:ea typeface="Calibri" panose="020F0502020204030204" pitchFamily="34" charset="0"/>
                          <a:cs typeface="Times New Roman" panose="02020603050405020304" pitchFamily="18" charset="0"/>
                          <a:sym typeface="+mn-ea"/>
                        </a:rPr>
                        <a:t>26 Kasım 2022</a:t>
                      </a:r>
                      <a:endParaRPr lang="tr-TR" sz="1600">
                        <a:effectLst/>
                        <a:latin typeface="Calibri" panose="020F0502020204030204" pitchFamily="34" charset="0"/>
                        <a:ea typeface="Calibri" panose="020F0502020204030204" pitchFamily="34" charset="0"/>
                        <a:cs typeface="Times New Roman" panose="02020603050405020304" pitchFamily="18" charset="0"/>
                        <a:sym typeface="+mn-ea"/>
                      </a:endParaRPr>
                    </a:p>
                  </a:txBody>
                  <a:tcPr marL="68580" marR="68580" marT="0" marB="0"/>
                </a:tc>
                <a:tc>
                  <a:txBody>
                    <a:bodyPr/>
                    <a:p>
                      <a:pPr>
                        <a:lnSpc>
                          <a:spcPct val="107000"/>
                        </a:lnSpc>
                        <a:spcAft>
                          <a:spcPts val="0"/>
                        </a:spcAft>
                        <a:buNone/>
                      </a:pPr>
                      <a:r>
                        <a:rPr lang="tr-TR" sz="1600">
                          <a:effectLst/>
                          <a:latin typeface="Calibri" panose="020F0502020204030204" pitchFamily="34" charset="0"/>
                          <a:ea typeface="Calibri" panose="020F0502020204030204" pitchFamily="34" charset="0"/>
                          <a:cs typeface="Times New Roman" panose="02020603050405020304" pitchFamily="18" charset="0"/>
                        </a:rPr>
                        <a:t>TÜKD Antalya Şubesi Gönüllü Tiyatro Topluluğu</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buNone/>
                      </a:pPr>
                      <a:r>
                        <a:rPr lang="tr-TR" sz="1600">
                          <a:effectLst/>
                          <a:latin typeface="Calibri" panose="020F0502020204030204" pitchFamily="34" charset="0"/>
                          <a:ea typeface="Calibri" panose="020F0502020204030204" pitchFamily="34" charset="0"/>
                          <a:cs typeface="Times New Roman" panose="02020603050405020304" pitchFamily="18" charset="0"/>
                        </a:rPr>
                        <a:t>‘Kaderimin Oyunu” Tiyatro Oyunu</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buNone/>
                      </a:pP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nSpc>
                          <a:spcPct val="107000"/>
                        </a:lnSpc>
                        <a:spcAft>
                          <a:spcPts val="0"/>
                        </a:spcAft>
                        <a:buNone/>
                      </a:pPr>
                      <a:r>
                        <a:rPr lang="tr-TR" sz="1600" dirty="0">
                          <a:effectLst/>
                          <a:latin typeface="Calibri" panose="020F0502020204030204" pitchFamily="34" charset="0"/>
                          <a:ea typeface="Calibri" panose="020F0502020204030204" pitchFamily="34" charset="0"/>
                          <a:cs typeface="Times New Roman" panose="02020603050405020304" pitchFamily="18" charset="0"/>
                        </a:rPr>
                        <a:t>Muratpaşa Belediyesi Salonu</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nSpc>
                          <a:spcPct val="107000"/>
                        </a:lnSpc>
                        <a:spcAft>
                          <a:spcPts val="0"/>
                        </a:spcAft>
                        <a:buNone/>
                      </a:pPr>
                      <a:r>
                        <a:rPr lang="tr-TR" sz="1600" dirty="0">
                          <a:effectLst/>
                          <a:latin typeface="Calibri" panose="020F0502020204030204" pitchFamily="34" charset="0"/>
                          <a:ea typeface="Calibri" panose="020F0502020204030204" pitchFamily="34" charset="0"/>
                          <a:cs typeface="Times New Roman" panose="02020603050405020304" pitchFamily="18" charset="0"/>
                        </a:rPr>
                        <a:t>Mahalle halkı, üyeler, bursiyerler</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nSpc>
                          <a:spcPct val="107000"/>
                        </a:lnSpc>
                        <a:spcAft>
                          <a:spcPts val="0"/>
                        </a:spcAft>
                        <a:buNone/>
                      </a:pPr>
                      <a:r>
                        <a:rPr lang="tr-TR" sz="1600" dirty="0">
                          <a:effectLst/>
                          <a:latin typeface="Calibri" panose="020F0502020204030204" pitchFamily="34" charset="0"/>
                          <a:ea typeface="Calibri" panose="020F0502020204030204" pitchFamily="34" charset="0"/>
                          <a:cs typeface="Times New Roman" panose="02020603050405020304" pitchFamily="18" charset="0"/>
                        </a:rPr>
                        <a:t>350</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065530">
                <a:tc>
                  <a:txBody>
                    <a:bodyPr/>
                    <a:p>
                      <a:pPr>
                        <a:lnSpc>
                          <a:spcPct val="107000"/>
                        </a:lnSpc>
                        <a:spcAft>
                          <a:spcPts val="0"/>
                        </a:spcAft>
                        <a:buNone/>
                      </a:pPr>
                      <a:r>
                        <a:rPr lang="tr-TR" sz="1600">
                          <a:effectLst/>
                          <a:latin typeface="Calibri" panose="020F0502020204030204" pitchFamily="34" charset="0"/>
                          <a:ea typeface="Calibri" panose="020F0502020204030204" pitchFamily="34" charset="0"/>
                          <a:cs typeface="Times New Roman" panose="02020603050405020304" pitchFamily="18" charset="0"/>
                        </a:rPr>
                        <a:t>16</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nSpc>
                          <a:spcPct val="107000"/>
                        </a:lnSpc>
                        <a:spcAft>
                          <a:spcPts val="0"/>
                        </a:spcAft>
                        <a:buNone/>
                      </a:pPr>
                      <a:r>
                        <a:rPr lang="tr-TR" sz="1600">
                          <a:effectLst/>
                          <a:latin typeface="Calibri" panose="020F0502020204030204" pitchFamily="34" charset="0"/>
                          <a:ea typeface="Calibri" panose="020F0502020204030204" pitchFamily="34" charset="0"/>
                          <a:cs typeface="Times New Roman" panose="02020603050405020304" pitchFamily="18" charset="0"/>
                        </a:rPr>
                        <a:t>Temmuz 2022-Kasım 2023</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nSpc>
                          <a:spcPct val="107000"/>
                        </a:lnSpc>
                        <a:spcAft>
                          <a:spcPts val="0"/>
                        </a:spcAft>
                        <a:buNone/>
                      </a:pPr>
                      <a:r>
                        <a:rPr lang="tr-TR" sz="1600">
                          <a:effectLst/>
                          <a:latin typeface="Calibri" panose="020F0502020204030204" pitchFamily="34" charset="0"/>
                          <a:ea typeface="Calibri" panose="020F0502020204030204" pitchFamily="34" charset="0"/>
                          <a:cs typeface="Times New Roman" panose="02020603050405020304" pitchFamily="18" charset="0"/>
                        </a:rPr>
                        <a:t>Osmanlıdan Günümüze Feminist Türk Kadın Yazarları Okuma Grubu (Ayda bir sohbet) 12 Yazar incelendi </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buNone/>
                      </a:pP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nSpc>
                          <a:spcPct val="107000"/>
                        </a:lnSpc>
                        <a:spcAft>
                          <a:spcPts val="0"/>
                        </a:spcAft>
                        <a:buNone/>
                      </a:pPr>
                      <a:r>
                        <a:rPr lang="tr-TR" sz="1600" dirty="0">
                          <a:effectLst/>
                          <a:latin typeface="Calibri" panose="020F0502020204030204" pitchFamily="34" charset="0"/>
                          <a:ea typeface="Calibri" panose="020F0502020204030204" pitchFamily="34" charset="0"/>
                          <a:cs typeface="Times New Roman" panose="02020603050405020304" pitchFamily="18" charset="0"/>
                        </a:rPr>
                        <a:t>Zoom</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nSpc>
                          <a:spcPct val="107000"/>
                        </a:lnSpc>
                        <a:spcAft>
                          <a:spcPts val="0"/>
                        </a:spcAft>
                        <a:buNone/>
                      </a:pPr>
                      <a:r>
                        <a:rPr lang="tr-TR" sz="1600" dirty="0">
                          <a:effectLst/>
                          <a:latin typeface="Calibri" panose="020F0502020204030204" pitchFamily="34" charset="0"/>
                          <a:ea typeface="Calibri" panose="020F0502020204030204" pitchFamily="34" charset="0"/>
                          <a:cs typeface="Times New Roman" panose="02020603050405020304" pitchFamily="18" charset="0"/>
                        </a:rPr>
                        <a:t>Üyeler, bursiyerler</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nSpc>
                          <a:spcPct val="107000"/>
                        </a:lnSpc>
                        <a:spcAft>
                          <a:spcPts val="0"/>
                        </a:spcAft>
                        <a:buNone/>
                      </a:pPr>
                      <a:r>
                        <a:rPr lang="tr-TR" sz="1600" dirty="0">
                          <a:effectLst/>
                          <a:latin typeface="Calibri" panose="020F0502020204030204" pitchFamily="34" charset="0"/>
                          <a:ea typeface="Calibri" panose="020F0502020204030204" pitchFamily="34" charset="0"/>
                          <a:cs typeface="Times New Roman" panose="02020603050405020304" pitchFamily="18" charset="0"/>
                        </a:rPr>
                        <a:t>15</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838200" y="640715"/>
            <a:ext cx="10515600" cy="374015"/>
          </a:xfrm>
        </p:spPr>
        <p:txBody>
          <a:bodyPr>
            <a:normAutofit fontScale="90000"/>
          </a:bodyPr>
          <a:p>
            <a:r>
              <a:rPr lang="tr-TR" sz="3555" b="1" dirty="0">
                <a:solidFill>
                  <a:srgbClr val="0070C0"/>
                </a:solidFill>
                <a:sym typeface="+mn-ea"/>
              </a:rPr>
              <a:t>DÜZENLEDİĞİMİZ SOSYAL VE KÜLTÜREL FAALİYETLER </a:t>
            </a:r>
            <a:br>
              <a:rPr lang="tr-TR" sz="3555" b="1" dirty="0">
                <a:solidFill>
                  <a:srgbClr val="0070C0"/>
                </a:solidFill>
                <a:sym typeface="+mn-ea"/>
              </a:rPr>
            </a:br>
            <a:br>
              <a:rPr lang="tr-TR" sz="3555" b="1" dirty="0">
                <a:solidFill>
                  <a:schemeClr val="accent5">
                    <a:lumMod val="75000"/>
                  </a:schemeClr>
                </a:solidFill>
                <a:sym typeface="+mn-ea"/>
              </a:rPr>
            </a:br>
            <a:endParaRPr lang="en-US" sz="3555"/>
          </a:p>
        </p:txBody>
      </p:sp>
      <p:graphicFrame>
        <p:nvGraphicFramePr>
          <p:cNvPr id="4" name="İçerik Yer Tutucusu 3"/>
          <p:cNvGraphicFramePr>
            <a:graphicFrameLocks noGrp="1"/>
          </p:cNvGraphicFramePr>
          <p:nvPr>
            <p:ph idx="1"/>
          </p:nvPr>
        </p:nvGraphicFramePr>
        <p:xfrm>
          <a:off x="838200" y="157480"/>
          <a:ext cx="10515600" cy="6700520"/>
        </p:xfrm>
        <a:graphic>
          <a:graphicData uri="http://schemas.openxmlformats.org/drawingml/2006/table">
            <a:tbl>
              <a:tblPr firstRow="1" firstCol="1" bandRow="1">
                <a:tableStyleId>{5C22544A-7EE6-4342-B048-85BDC9FD1C3A}</a:tableStyleId>
              </a:tblPr>
              <a:tblGrid>
                <a:gridCol w="629920"/>
                <a:gridCol w="1036320"/>
                <a:gridCol w="4514215"/>
                <a:gridCol w="1472565"/>
                <a:gridCol w="1618615"/>
                <a:gridCol w="1243965"/>
              </a:tblGrid>
              <a:tr h="758190">
                <a:tc>
                  <a:txBody>
                    <a:bodyPr/>
                    <a:p>
                      <a:pPr>
                        <a:lnSpc>
                          <a:spcPct val="107000"/>
                        </a:lnSpc>
                        <a:spcAft>
                          <a:spcPts val="0"/>
                        </a:spcAft>
                      </a:pPr>
                      <a:r>
                        <a:rPr lang="tr-TR" sz="2000" dirty="0">
                          <a:effectLst/>
                        </a:rPr>
                        <a:t>NO</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nSpc>
                          <a:spcPct val="107000"/>
                        </a:lnSpc>
                        <a:spcAft>
                          <a:spcPts val="0"/>
                        </a:spcAft>
                      </a:pPr>
                      <a:r>
                        <a:rPr lang="tr-TR" sz="2000" dirty="0">
                          <a:effectLst/>
                        </a:rPr>
                        <a:t>TARİH</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nSpc>
                          <a:spcPct val="107000"/>
                        </a:lnSpc>
                        <a:spcAft>
                          <a:spcPts val="0"/>
                        </a:spcAft>
                      </a:pPr>
                      <a:r>
                        <a:rPr lang="tr-TR" sz="2000" dirty="0">
                          <a:effectLst/>
                        </a:rPr>
                        <a:t>KONU</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nSpc>
                          <a:spcPct val="107000"/>
                        </a:lnSpc>
                        <a:spcAft>
                          <a:spcPts val="0"/>
                        </a:spcAft>
                      </a:pPr>
                      <a:r>
                        <a:rPr lang="tr-TR" sz="2000" dirty="0">
                          <a:effectLst/>
                        </a:rPr>
                        <a:t>YER</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nSpc>
                          <a:spcPct val="107000"/>
                        </a:lnSpc>
                        <a:spcAft>
                          <a:spcPts val="0"/>
                        </a:spcAft>
                      </a:pPr>
                      <a:r>
                        <a:rPr lang="tr-TR" sz="2000" dirty="0">
                          <a:effectLst/>
                        </a:rPr>
                        <a:t>VARSA ORTAKLAR</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nSpc>
                          <a:spcPct val="107000"/>
                        </a:lnSpc>
                        <a:spcAft>
                          <a:spcPts val="0"/>
                        </a:spcAft>
                      </a:pPr>
                      <a:r>
                        <a:rPr lang="tr-TR" sz="2000" dirty="0">
                          <a:effectLst/>
                        </a:rPr>
                        <a:t>KATILIMCI SAYISI*</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605155">
                <a:tc>
                  <a:txBody>
                    <a:bodyPr/>
                    <a:p>
                      <a:pPr>
                        <a:lnSpc>
                          <a:spcPct val="107000"/>
                        </a:lnSpc>
                        <a:spcAft>
                          <a:spcPts val="0"/>
                        </a:spcAft>
                      </a:pPr>
                      <a:r>
                        <a:rPr lang="tr-TR" sz="1600">
                          <a:effectLst/>
                        </a:rPr>
                        <a:t> </a:t>
                      </a:r>
                      <a:endParaRPr lang="tr-TR" sz="1600">
                        <a:effectLst/>
                      </a:endParaRPr>
                    </a:p>
                    <a:p>
                      <a:pPr>
                        <a:lnSpc>
                          <a:spcPct val="107000"/>
                        </a:lnSpc>
                        <a:spcAft>
                          <a:spcPts val="0"/>
                        </a:spcAft>
                      </a:pPr>
                      <a:r>
                        <a:rPr lang="tr-TR" sz="1600">
                          <a:effectLst/>
                        </a:rPr>
                        <a:t> 1 7</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nSpc>
                          <a:spcPct val="107000"/>
                        </a:lnSpc>
                        <a:spcAft>
                          <a:spcPts val="0"/>
                        </a:spcAft>
                      </a:pPr>
                      <a:r>
                        <a:rPr lang="tr-TR" sz="1600">
                          <a:effectLst/>
                          <a:ea typeface="Calibri" panose="020F0502020204030204" pitchFamily="34" charset="0"/>
                          <a:cs typeface="+mn-lt"/>
                          <a:sym typeface="+mn-ea"/>
                        </a:rPr>
                        <a:t>28 Ocak 2023</a:t>
                      </a:r>
                      <a:endParaRPr lang="tr-TR" sz="1600">
                        <a:effectLst/>
                        <a:ea typeface="Calibri" panose="020F0502020204030204" pitchFamily="34" charset="0"/>
                        <a:cs typeface="+mn-lt"/>
                        <a:sym typeface="+mn-ea"/>
                      </a:endParaRPr>
                    </a:p>
                  </a:txBody>
                  <a:tcPr marL="68580" marR="68580" marT="0" marB="0"/>
                </a:tc>
                <a:tc>
                  <a:txBody>
                    <a:bodyPr/>
                    <a:p>
                      <a:pPr>
                        <a:lnSpc>
                          <a:spcPct val="107000"/>
                        </a:lnSpc>
                        <a:spcAft>
                          <a:spcPts val="0"/>
                        </a:spcAft>
                      </a:pPr>
                      <a:r>
                        <a:rPr lang="tr-TR" sz="1600">
                          <a:effectLst/>
                          <a:ea typeface="Calibri" panose="020F0502020204030204" pitchFamily="34" charset="0"/>
                          <a:cs typeface="+mn-lt"/>
                        </a:rPr>
                        <a:t>35. Kuruluş Yıldönümü Yemeği</a:t>
                      </a:r>
                      <a:endParaRPr lang="tr-TR" sz="1600">
                        <a:effectLst/>
                        <a:ea typeface="Calibri" panose="020F0502020204030204" pitchFamily="34" charset="0"/>
                        <a:cs typeface="+mn-lt"/>
                      </a:endParaRPr>
                    </a:p>
                  </a:txBody>
                  <a:tcPr marL="68580" marR="68580" marT="0" marB="0"/>
                </a:tc>
                <a:tc>
                  <a:txBody>
                    <a:bodyPr/>
                    <a:p>
                      <a:pPr>
                        <a:lnSpc>
                          <a:spcPct val="107000"/>
                        </a:lnSpc>
                        <a:spcAft>
                          <a:spcPts val="0"/>
                        </a:spcAft>
                      </a:pPr>
                      <a:r>
                        <a:rPr lang="tr-TR" sz="1600" dirty="0">
                          <a:effectLst/>
                          <a:ea typeface="Calibri" panose="020F0502020204030204" pitchFamily="34" charset="0"/>
                          <a:cs typeface="+mn-lt"/>
                        </a:rPr>
                        <a:t>Lara Balık</a:t>
                      </a:r>
                      <a:endParaRPr lang="tr-TR" sz="1600" dirty="0">
                        <a:effectLst/>
                        <a:ea typeface="Calibri" panose="020F0502020204030204" pitchFamily="34" charset="0"/>
                        <a:cs typeface="+mn-lt"/>
                      </a:endParaRPr>
                    </a:p>
                  </a:txBody>
                  <a:tcPr marL="68580" marR="68580" marT="0" marB="0"/>
                </a:tc>
                <a:tc>
                  <a:txBody>
                    <a:bodyPr/>
                    <a:p>
                      <a:pPr>
                        <a:lnSpc>
                          <a:spcPct val="107000"/>
                        </a:lnSpc>
                        <a:spcAft>
                          <a:spcPts val="0"/>
                        </a:spcAft>
                      </a:pPr>
                      <a:r>
                        <a:rPr lang="tr-TR" sz="1600" dirty="0">
                          <a:effectLst/>
                          <a:ea typeface="Calibri" panose="020F0502020204030204" pitchFamily="34" charset="0"/>
                          <a:cs typeface="+mn-lt"/>
                        </a:rPr>
                        <a:t>Üyeler</a:t>
                      </a:r>
                      <a:endParaRPr lang="tr-TR" sz="1600" dirty="0">
                        <a:effectLst/>
                        <a:ea typeface="Calibri" panose="020F0502020204030204" pitchFamily="34" charset="0"/>
                        <a:cs typeface="+mn-lt"/>
                      </a:endParaRPr>
                    </a:p>
                  </a:txBody>
                  <a:tcPr marL="68580" marR="68580" marT="0" marB="0"/>
                </a:tc>
                <a:tc>
                  <a:txBody>
                    <a:bodyPr/>
                    <a:p>
                      <a:pPr>
                        <a:lnSpc>
                          <a:spcPct val="107000"/>
                        </a:lnSpc>
                        <a:spcAft>
                          <a:spcPts val="0"/>
                        </a:spcAft>
                      </a:pPr>
                      <a:r>
                        <a:rPr lang="tr-TR" sz="1600" dirty="0">
                          <a:effectLst/>
                          <a:ea typeface="Calibri" panose="020F0502020204030204" pitchFamily="34" charset="0"/>
                          <a:cs typeface="+mn-lt"/>
                        </a:rPr>
                        <a:t>54</a:t>
                      </a:r>
                      <a:endParaRPr lang="tr-TR" sz="1600" dirty="0">
                        <a:effectLst/>
                        <a:ea typeface="Calibri" panose="020F0502020204030204" pitchFamily="34" charset="0"/>
                        <a:cs typeface="+mn-lt"/>
                      </a:endParaRPr>
                    </a:p>
                  </a:txBody>
                  <a:tcPr marL="68580" marR="68580" marT="0" marB="0"/>
                </a:tc>
              </a:tr>
              <a:tr h="908685">
                <a:tc>
                  <a:txBody>
                    <a:bodyPr/>
                    <a:p>
                      <a:pPr>
                        <a:lnSpc>
                          <a:spcPct val="107000"/>
                        </a:lnSpc>
                        <a:spcAft>
                          <a:spcPts val="0"/>
                        </a:spcAft>
                        <a:buNone/>
                      </a:pPr>
                      <a:r>
                        <a:rPr lang="tr-TR" sz="1600">
                          <a:effectLst/>
                          <a:latin typeface="Calibri" panose="020F0502020204030204" pitchFamily="34" charset="0"/>
                          <a:ea typeface="Calibri" panose="020F0502020204030204" pitchFamily="34" charset="0"/>
                          <a:cs typeface="Times New Roman" panose="02020603050405020304" pitchFamily="18" charset="0"/>
                        </a:rPr>
                        <a:t>18</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nSpc>
                          <a:spcPct val="107000"/>
                        </a:lnSpc>
                        <a:spcAft>
                          <a:spcPts val="0"/>
                        </a:spcAft>
                        <a:buNone/>
                      </a:pPr>
                      <a:r>
                        <a:rPr lang="tr-TR" sz="1600">
                          <a:effectLst/>
                          <a:latin typeface="Calibri" panose="020F0502020204030204" pitchFamily="34" charset="0"/>
                          <a:ea typeface="Calibri" panose="020F0502020204030204" pitchFamily="34" charset="0"/>
                          <a:cs typeface="Times New Roman" panose="02020603050405020304" pitchFamily="18" charset="0"/>
                        </a:rPr>
                        <a:t>15 Mart 2023</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nSpc>
                          <a:spcPct val="107000"/>
                        </a:lnSpc>
                        <a:spcAft>
                          <a:spcPts val="0"/>
                        </a:spcAft>
                        <a:buNone/>
                      </a:pPr>
                      <a:r>
                        <a:rPr lang="tr-TR" sz="1600">
                          <a:effectLst/>
                          <a:latin typeface="Calibri" panose="020F0502020204030204" pitchFamily="34" charset="0"/>
                          <a:ea typeface="Calibri" panose="020F0502020204030204" pitchFamily="34" charset="0"/>
                          <a:cs typeface="Times New Roman" panose="02020603050405020304" pitchFamily="18" charset="0"/>
                        </a:rPr>
                        <a:t>Yöresine Değer Katan Önder Kadın Ödül Töreni ve Opera Sanatçısı Esra Serbest’in Konseri- Antalya KGK Başkanı Serap Kocaoğlu’na ödül takdimi</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nSpc>
                          <a:spcPct val="107000"/>
                        </a:lnSpc>
                        <a:spcAft>
                          <a:spcPts val="0"/>
                        </a:spcAft>
                        <a:buNone/>
                      </a:pPr>
                      <a:r>
                        <a:rPr lang="tr-TR" sz="1600" dirty="0">
                          <a:effectLst/>
                          <a:latin typeface="Calibri" panose="020F0502020204030204" pitchFamily="34" charset="0"/>
                          <a:ea typeface="Calibri" panose="020F0502020204030204" pitchFamily="34" charset="0"/>
                          <a:cs typeface="Times New Roman" panose="02020603050405020304" pitchFamily="18" charset="0"/>
                        </a:rPr>
                        <a:t>AKM Perge Salonu</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nSpc>
                          <a:spcPct val="107000"/>
                        </a:lnSpc>
                        <a:spcAft>
                          <a:spcPts val="0"/>
                        </a:spcAft>
                        <a:buNone/>
                      </a:pPr>
                      <a:r>
                        <a:rPr lang="tr-TR" sz="1600" dirty="0">
                          <a:effectLst/>
                          <a:latin typeface="Calibri" panose="020F0502020204030204" pitchFamily="34" charset="0"/>
                          <a:ea typeface="Calibri" panose="020F0502020204030204" pitchFamily="34" charset="0"/>
                          <a:cs typeface="Times New Roman" panose="02020603050405020304" pitchFamily="18" charset="0"/>
                        </a:rPr>
                        <a:t>Üyeler, bursiyerler, konuklar </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nSpc>
                          <a:spcPct val="107000"/>
                        </a:lnSpc>
                        <a:spcAft>
                          <a:spcPts val="0"/>
                        </a:spcAft>
                        <a:buNone/>
                      </a:pPr>
                      <a:r>
                        <a:rPr lang="tr-TR" sz="1600" dirty="0">
                          <a:effectLst/>
                          <a:latin typeface="Calibri" panose="020F0502020204030204" pitchFamily="34" charset="0"/>
                          <a:ea typeface="Calibri" panose="020F0502020204030204" pitchFamily="34" charset="0"/>
                          <a:cs typeface="Times New Roman" panose="02020603050405020304" pitchFamily="18" charset="0"/>
                        </a:rPr>
                        <a:t>250</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908050">
                <a:tc>
                  <a:txBody>
                    <a:bodyPr/>
                    <a:p>
                      <a:pPr>
                        <a:lnSpc>
                          <a:spcPct val="107000"/>
                        </a:lnSpc>
                        <a:spcAft>
                          <a:spcPts val="0"/>
                        </a:spcAft>
                        <a:buNone/>
                      </a:pPr>
                      <a:r>
                        <a:rPr lang="tr-TR" sz="1600">
                          <a:effectLst/>
                          <a:latin typeface="Calibri" panose="020F0502020204030204" pitchFamily="34" charset="0"/>
                          <a:ea typeface="Calibri" panose="020F0502020204030204" pitchFamily="34" charset="0"/>
                          <a:cs typeface="Times New Roman" panose="02020603050405020304" pitchFamily="18" charset="0"/>
                        </a:rPr>
                        <a:t>19</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nSpc>
                          <a:spcPct val="107000"/>
                        </a:lnSpc>
                        <a:spcAft>
                          <a:spcPts val="0"/>
                        </a:spcAft>
                        <a:buNone/>
                      </a:pPr>
                      <a:r>
                        <a:rPr lang="tr-TR" sz="1600">
                          <a:effectLst/>
                          <a:latin typeface="Calibri" panose="020F0502020204030204" pitchFamily="34" charset="0"/>
                          <a:ea typeface="Calibri" panose="020F0502020204030204" pitchFamily="34" charset="0"/>
                          <a:cs typeface="Times New Roman" panose="02020603050405020304" pitchFamily="18" charset="0"/>
                          <a:sym typeface="+mn-ea"/>
                        </a:rPr>
                        <a:t>7 Haziran 2023</a:t>
                      </a:r>
                      <a:endParaRPr lang="tr-TR" sz="1600">
                        <a:effectLst/>
                        <a:latin typeface="Calibri" panose="020F0502020204030204" pitchFamily="34" charset="0"/>
                        <a:ea typeface="Calibri" panose="020F0502020204030204" pitchFamily="34" charset="0"/>
                        <a:cs typeface="Times New Roman" panose="02020603050405020304" pitchFamily="18" charset="0"/>
                        <a:sym typeface="+mn-ea"/>
                      </a:endParaRPr>
                    </a:p>
                  </a:txBody>
                  <a:tcPr marL="68580" marR="68580" marT="0" marB="0"/>
                </a:tc>
                <a:tc>
                  <a:txBody>
                    <a:bodyPr/>
                    <a:p>
                      <a:pPr>
                        <a:lnSpc>
                          <a:spcPct val="107000"/>
                        </a:lnSpc>
                        <a:spcAft>
                          <a:spcPts val="0"/>
                        </a:spcAft>
                        <a:buNone/>
                      </a:pPr>
                      <a:r>
                        <a:rPr lang="tr-TR" sz="1600">
                          <a:effectLst/>
                          <a:latin typeface="Calibri" panose="020F0502020204030204" pitchFamily="34" charset="0"/>
                          <a:ea typeface="Calibri" panose="020F0502020204030204" pitchFamily="34" charset="0"/>
                          <a:cs typeface="Times New Roman" panose="02020603050405020304" pitchFamily="18" charset="0"/>
                          <a:sym typeface="+mn-ea"/>
                        </a:rPr>
                        <a:t>Üyelerle Aylık yemek</a:t>
                      </a:r>
                      <a:endParaRPr lang="tr-TR" sz="1600">
                        <a:effectLst/>
                        <a:latin typeface="Calibri" panose="020F0502020204030204" pitchFamily="34" charset="0"/>
                        <a:ea typeface="Calibri" panose="020F0502020204030204" pitchFamily="34" charset="0"/>
                        <a:cs typeface="Times New Roman" panose="02020603050405020304" pitchFamily="18" charset="0"/>
                        <a:sym typeface="+mn-ea"/>
                      </a:endParaRPr>
                    </a:p>
                  </a:txBody>
                  <a:tcPr marL="68580" marR="68580" marT="0" marB="0"/>
                </a:tc>
                <a:tc>
                  <a:txBody>
                    <a:bodyPr/>
                    <a:p>
                      <a:pPr>
                        <a:lnSpc>
                          <a:spcPct val="107000"/>
                        </a:lnSpc>
                        <a:spcAft>
                          <a:spcPts val="0"/>
                        </a:spcAft>
                        <a:buNone/>
                      </a:pPr>
                      <a:r>
                        <a:rPr lang="tr-TR" sz="1600" dirty="0">
                          <a:effectLst/>
                          <a:latin typeface="Calibri" panose="020F0502020204030204" pitchFamily="34" charset="0"/>
                          <a:ea typeface="Calibri" panose="020F0502020204030204" pitchFamily="34" charset="0"/>
                          <a:cs typeface="Times New Roman" panose="02020603050405020304" pitchFamily="18" charset="0"/>
                          <a:sym typeface="+mn-ea"/>
                        </a:rPr>
                        <a:t>ATİK</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buNone/>
                      </a:pP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nSpc>
                          <a:spcPct val="107000"/>
                        </a:lnSpc>
                        <a:spcAft>
                          <a:spcPts val="0"/>
                        </a:spcAft>
                        <a:buNone/>
                      </a:pPr>
                      <a:r>
                        <a:rPr lang="tr-TR" sz="1600" dirty="0">
                          <a:effectLst/>
                          <a:latin typeface="Calibri" panose="020F0502020204030204" pitchFamily="34" charset="0"/>
                          <a:ea typeface="Calibri" panose="020F0502020204030204" pitchFamily="34" charset="0"/>
                          <a:cs typeface="Times New Roman" panose="02020603050405020304" pitchFamily="18" charset="0"/>
                          <a:sym typeface="+mn-ea"/>
                        </a:rPr>
                        <a:t>Üyeler ve 10 bursiyerimiz</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buNone/>
                      </a:pP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nSpc>
                          <a:spcPct val="107000"/>
                        </a:lnSpc>
                        <a:spcAft>
                          <a:spcPts val="0"/>
                        </a:spcAft>
                        <a:buNone/>
                      </a:pPr>
                      <a:r>
                        <a:rPr lang="tr-TR" sz="1600" dirty="0">
                          <a:effectLst/>
                          <a:latin typeface="Calibri" panose="020F0502020204030204" pitchFamily="34" charset="0"/>
                          <a:ea typeface="Calibri" panose="020F0502020204030204" pitchFamily="34" charset="0"/>
                          <a:cs typeface="Times New Roman" panose="02020603050405020304" pitchFamily="18" charset="0"/>
                        </a:rPr>
                        <a:t>30</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795655">
                <a:tc>
                  <a:txBody>
                    <a:bodyPr/>
                    <a:p>
                      <a:pPr>
                        <a:lnSpc>
                          <a:spcPct val="107000"/>
                        </a:lnSpc>
                        <a:spcAft>
                          <a:spcPts val="0"/>
                        </a:spcAft>
                        <a:buNone/>
                      </a:pPr>
                      <a:r>
                        <a:rPr lang="tr-TR" sz="1600">
                          <a:effectLst/>
                          <a:latin typeface="Calibri" panose="020F0502020204030204" pitchFamily="34" charset="0"/>
                          <a:ea typeface="Calibri" panose="020F0502020204030204" pitchFamily="34" charset="0"/>
                          <a:cs typeface="Times New Roman" panose="02020603050405020304" pitchFamily="18" charset="0"/>
                        </a:rPr>
                        <a:t>20</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nSpc>
                          <a:spcPct val="107000"/>
                        </a:lnSpc>
                        <a:spcAft>
                          <a:spcPts val="0"/>
                        </a:spcAft>
                        <a:buNone/>
                      </a:pPr>
                      <a:r>
                        <a:rPr lang="tr-TR" sz="1600">
                          <a:effectLst/>
                          <a:latin typeface="Calibri" panose="020F0502020204030204" pitchFamily="34" charset="0"/>
                          <a:ea typeface="Calibri" panose="020F0502020204030204" pitchFamily="34" charset="0"/>
                          <a:cs typeface="Times New Roman" panose="02020603050405020304" pitchFamily="18" charset="0"/>
                        </a:rPr>
                        <a:t>27 Ekim 2023</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nSpc>
                          <a:spcPct val="107000"/>
                        </a:lnSpc>
                        <a:spcAft>
                          <a:spcPts val="0"/>
                        </a:spcAft>
                        <a:buNone/>
                      </a:pPr>
                      <a:r>
                        <a:rPr lang="tr-TR" sz="1600">
                          <a:effectLst/>
                          <a:latin typeface="Calibri" panose="020F0502020204030204" pitchFamily="34" charset="0"/>
                          <a:ea typeface="Calibri" panose="020F0502020204030204" pitchFamily="34" charset="0"/>
                          <a:cs typeface="Times New Roman" panose="02020603050405020304" pitchFamily="18" charset="0"/>
                        </a:rPr>
                        <a:t>Cumhuriyetimizin 100. Yılını Kutlama Yemeği </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nSpc>
                          <a:spcPct val="107000"/>
                        </a:lnSpc>
                        <a:spcAft>
                          <a:spcPts val="0"/>
                        </a:spcAft>
                        <a:buNone/>
                      </a:pPr>
                      <a:r>
                        <a:rPr lang="tr-TR" sz="1600" dirty="0">
                          <a:effectLst/>
                          <a:latin typeface="Calibri" panose="020F0502020204030204" pitchFamily="34" charset="0"/>
                          <a:ea typeface="Calibri" panose="020F0502020204030204" pitchFamily="34" charset="0"/>
                          <a:cs typeface="Times New Roman" panose="02020603050405020304" pitchFamily="18" charset="0"/>
                        </a:rPr>
                        <a:t>Lara Balık</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buNone/>
                      </a:pPr>
                      <a:r>
                        <a:rPr lang="tr-TR" sz="1600" dirty="0">
                          <a:effectLst/>
                          <a:latin typeface="Calibri" panose="020F0502020204030204" pitchFamily="34" charset="0"/>
                          <a:ea typeface="Calibri" panose="020F0502020204030204" pitchFamily="34" charset="0"/>
                          <a:cs typeface="Times New Roman" panose="02020603050405020304" pitchFamily="18" charset="0"/>
                        </a:rPr>
                        <a:t>Konyaaltı</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nSpc>
                          <a:spcPct val="107000"/>
                        </a:lnSpc>
                        <a:spcAft>
                          <a:spcPts val="0"/>
                        </a:spcAft>
                        <a:buNone/>
                      </a:pPr>
                      <a:r>
                        <a:rPr lang="tr-TR" sz="1600" dirty="0">
                          <a:effectLst/>
                          <a:latin typeface="Calibri" panose="020F0502020204030204" pitchFamily="34" charset="0"/>
                          <a:ea typeface="Calibri" panose="020F0502020204030204" pitchFamily="34" charset="0"/>
                          <a:cs typeface="Times New Roman" panose="02020603050405020304" pitchFamily="18" charset="0"/>
                        </a:rPr>
                        <a:t>Üyelerimiz </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nSpc>
                          <a:spcPct val="107000"/>
                        </a:lnSpc>
                        <a:spcAft>
                          <a:spcPts val="0"/>
                        </a:spcAft>
                        <a:buNone/>
                      </a:pP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908050">
                <a:tc>
                  <a:txBody>
                    <a:bodyPr/>
                    <a:p>
                      <a:pPr>
                        <a:lnSpc>
                          <a:spcPct val="107000"/>
                        </a:lnSpc>
                        <a:spcAft>
                          <a:spcPts val="0"/>
                        </a:spcAft>
                        <a:buNone/>
                      </a:pPr>
                      <a:r>
                        <a:rPr lang="tr-TR" sz="1600">
                          <a:effectLst/>
                          <a:latin typeface="Calibri" panose="020F0502020204030204" pitchFamily="34" charset="0"/>
                          <a:ea typeface="Calibri" panose="020F0502020204030204" pitchFamily="34" charset="0"/>
                          <a:cs typeface="Times New Roman" panose="02020603050405020304" pitchFamily="18" charset="0"/>
                        </a:rPr>
                        <a:t>21</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nSpc>
                          <a:spcPct val="107000"/>
                        </a:lnSpc>
                        <a:spcAft>
                          <a:spcPts val="0"/>
                        </a:spcAft>
                        <a:buNone/>
                      </a:pPr>
                      <a:r>
                        <a:rPr lang="tr-TR" sz="1600">
                          <a:effectLst/>
                          <a:latin typeface="Calibri" panose="020F0502020204030204" pitchFamily="34" charset="0"/>
                          <a:ea typeface="Calibri" panose="020F0502020204030204" pitchFamily="34" charset="0"/>
                          <a:cs typeface="Times New Roman" panose="02020603050405020304" pitchFamily="18" charset="0"/>
                        </a:rPr>
                        <a:t>4 Kasım 2023</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nSpc>
                          <a:spcPct val="107000"/>
                        </a:lnSpc>
                        <a:spcAft>
                          <a:spcPts val="0"/>
                        </a:spcAft>
                        <a:buNone/>
                      </a:pPr>
                      <a:r>
                        <a:rPr lang="tr-TR" sz="1600">
                          <a:effectLst/>
                          <a:latin typeface="Calibri" panose="020F0502020204030204" pitchFamily="34" charset="0"/>
                          <a:ea typeface="Calibri" panose="020F0502020204030204" pitchFamily="34" charset="0"/>
                          <a:cs typeface="Times New Roman" panose="02020603050405020304" pitchFamily="18" charset="0"/>
                        </a:rPr>
                        <a:t>TÜKD Antalya Bursiyerlerle Buluşma Kahvaltısı </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nSpc>
                          <a:spcPct val="107000"/>
                        </a:lnSpc>
                        <a:spcAft>
                          <a:spcPts val="0"/>
                        </a:spcAft>
                        <a:buNone/>
                      </a:pPr>
                      <a:r>
                        <a:rPr lang="tr-TR" sz="1600" dirty="0">
                          <a:effectLst/>
                          <a:latin typeface="Calibri" panose="020F0502020204030204" pitchFamily="34" charset="0"/>
                          <a:ea typeface="Calibri" panose="020F0502020204030204" pitchFamily="34" charset="0"/>
                          <a:cs typeface="Times New Roman" panose="02020603050405020304" pitchFamily="18" charset="0"/>
                        </a:rPr>
                        <a:t>Hayat Park </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buNone/>
                      </a:pPr>
                      <a:r>
                        <a:rPr lang="tr-TR" sz="1600" dirty="0">
                          <a:effectLst/>
                          <a:latin typeface="Calibri" panose="020F0502020204030204" pitchFamily="34" charset="0"/>
                          <a:ea typeface="Calibri" panose="020F0502020204030204" pitchFamily="34" charset="0"/>
                          <a:cs typeface="Times New Roman" panose="02020603050405020304" pitchFamily="18" charset="0"/>
                        </a:rPr>
                        <a:t>Konyaaltı</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nSpc>
                          <a:spcPct val="107000"/>
                        </a:lnSpc>
                        <a:spcAft>
                          <a:spcPts val="0"/>
                        </a:spcAft>
                        <a:buNone/>
                      </a:pPr>
                      <a:r>
                        <a:rPr lang="tr-TR" sz="1600" dirty="0">
                          <a:effectLst/>
                          <a:latin typeface="Calibri" panose="020F0502020204030204" pitchFamily="34" charset="0"/>
                          <a:ea typeface="Calibri" panose="020F0502020204030204" pitchFamily="34" charset="0"/>
                          <a:cs typeface="Times New Roman" panose="02020603050405020304" pitchFamily="18" charset="0"/>
                        </a:rPr>
                        <a:t>Burisyerler, Üyeler, Burs bağışçıları</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nSpc>
                          <a:spcPct val="107000"/>
                        </a:lnSpc>
                        <a:spcAft>
                          <a:spcPts val="0"/>
                        </a:spcAft>
                        <a:buNone/>
                      </a:pPr>
                      <a:r>
                        <a:rPr lang="tr-TR" sz="1600" dirty="0">
                          <a:effectLst/>
                          <a:latin typeface="Calibri" panose="020F0502020204030204" pitchFamily="34" charset="0"/>
                          <a:ea typeface="Calibri" panose="020F0502020204030204" pitchFamily="34" charset="0"/>
                          <a:cs typeface="Times New Roman" panose="02020603050405020304" pitchFamily="18" charset="0"/>
                        </a:rPr>
                        <a:t>52</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908050">
                <a:tc>
                  <a:txBody>
                    <a:bodyPr/>
                    <a:p>
                      <a:pPr>
                        <a:lnSpc>
                          <a:spcPct val="107000"/>
                        </a:lnSpc>
                        <a:spcAft>
                          <a:spcPts val="0"/>
                        </a:spcAft>
                        <a:buNone/>
                      </a:pPr>
                      <a:r>
                        <a:rPr lang="tr-TR" sz="1600">
                          <a:effectLst/>
                          <a:latin typeface="Calibri" panose="020F0502020204030204" pitchFamily="34" charset="0"/>
                          <a:ea typeface="Calibri" panose="020F0502020204030204" pitchFamily="34" charset="0"/>
                          <a:cs typeface="Times New Roman" panose="02020603050405020304" pitchFamily="18" charset="0"/>
                        </a:rPr>
                        <a:t>22</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nSpc>
                          <a:spcPct val="107000"/>
                        </a:lnSpc>
                        <a:spcAft>
                          <a:spcPts val="0"/>
                        </a:spcAft>
                        <a:buNone/>
                      </a:pPr>
                      <a:r>
                        <a:rPr lang="tr-TR" sz="1600">
                          <a:effectLst/>
                          <a:latin typeface="Calibri" panose="020F0502020204030204" pitchFamily="34" charset="0"/>
                          <a:ea typeface="Calibri" panose="020F0502020204030204" pitchFamily="34" charset="0"/>
                          <a:cs typeface="Times New Roman" panose="02020603050405020304" pitchFamily="18" charset="0"/>
                          <a:sym typeface="+mn-ea"/>
                        </a:rPr>
                        <a:t>13-19 Kasım 2023</a:t>
                      </a:r>
                      <a:endParaRPr lang="tr-TR" sz="1600">
                        <a:effectLst/>
                        <a:latin typeface="Calibri" panose="020F0502020204030204" pitchFamily="34" charset="0"/>
                        <a:ea typeface="Calibri" panose="020F0502020204030204" pitchFamily="34" charset="0"/>
                        <a:cs typeface="Times New Roman" panose="02020603050405020304" pitchFamily="18" charset="0"/>
                        <a:sym typeface="+mn-ea"/>
                      </a:endParaRPr>
                    </a:p>
                  </a:txBody>
                  <a:tcPr marL="68580" marR="68580" marT="0" marB="0"/>
                </a:tc>
                <a:tc>
                  <a:txBody>
                    <a:bodyPr/>
                    <a:p>
                      <a:pPr>
                        <a:lnSpc>
                          <a:spcPct val="107000"/>
                        </a:lnSpc>
                        <a:spcAft>
                          <a:spcPts val="0"/>
                        </a:spcAft>
                        <a:buNone/>
                      </a:pPr>
                      <a:r>
                        <a:rPr lang="tr-TR" sz="1600">
                          <a:effectLst/>
                          <a:latin typeface="Calibri" panose="020F0502020204030204" pitchFamily="34" charset="0"/>
                          <a:ea typeface="Calibri" panose="020F0502020204030204" pitchFamily="34" charset="0"/>
                          <a:cs typeface="Times New Roman" panose="02020603050405020304" pitchFamily="18" charset="0"/>
                        </a:rPr>
                        <a:t>TÜKD Antalya Şubesi Cumhuriyetimizin 100. Yılı Karma Sergisi Açılış Töreni</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nSpc>
                          <a:spcPct val="107000"/>
                        </a:lnSpc>
                        <a:spcAft>
                          <a:spcPts val="0"/>
                        </a:spcAft>
                        <a:buNone/>
                      </a:pPr>
                      <a:r>
                        <a:rPr lang="tr-TR" sz="1600" dirty="0">
                          <a:effectLst/>
                          <a:latin typeface="Calibri" panose="020F0502020204030204" pitchFamily="34" charset="0"/>
                          <a:ea typeface="Calibri" panose="020F0502020204030204" pitchFamily="34" charset="0"/>
                          <a:cs typeface="Times New Roman" panose="02020603050405020304" pitchFamily="18" charset="0"/>
                        </a:rPr>
                        <a:t>Nazım Hikmet Kuar ve Kongre Merkezi</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nSpc>
                          <a:spcPct val="107000"/>
                        </a:lnSpc>
                        <a:spcAft>
                          <a:spcPts val="0"/>
                        </a:spcAft>
                        <a:buNone/>
                      </a:pPr>
                      <a:r>
                        <a:rPr lang="tr-TR" sz="1600" dirty="0">
                          <a:effectLst/>
                          <a:latin typeface="Calibri" panose="020F0502020204030204" pitchFamily="34" charset="0"/>
                          <a:ea typeface="Calibri" panose="020F0502020204030204" pitchFamily="34" charset="0"/>
                          <a:cs typeface="Times New Roman" panose="02020603050405020304" pitchFamily="18" charset="0"/>
                        </a:rPr>
                        <a:t>Üyeler,  bursiyerler , konuklar </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nSpc>
                          <a:spcPct val="107000"/>
                        </a:lnSpc>
                        <a:spcAft>
                          <a:spcPts val="0"/>
                        </a:spcAft>
                        <a:buNone/>
                      </a:pPr>
                      <a:r>
                        <a:rPr lang="tr-TR" sz="1600" dirty="0">
                          <a:effectLst/>
                          <a:latin typeface="Calibri" panose="020F0502020204030204" pitchFamily="34" charset="0"/>
                          <a:ea typeface="Calibri" panose="020F0502020204030204" pitchFamily="34" charset="0"/>
                          <a:cs typeface="Times New Roman" panose="02020603050405020304" pitchFamily="18" charset="0"/>
                        </a:rPr>
                        <a:t>50</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908685">
                <a:tc>
                  <a:txBody>
                    <a:bodyPr/>
                    <a:p>
                      <a:pPr>
                        <a:lnSpc>
                          <a:spcPct val="107000"/>
                        </a:lnSpc>
                        <a:spcAft>
                          <a:spcPts val="0"/>
                        </a:spcAft>
                        <a:buNone/>
                      </a:pPr>
                      <a:r>
                        <a:rPr lang="tr-TR" sz="1600">
                          <a:effectLst/>
                          <a:latin typeface="Calibri" panose="020F0502020204030204" pitchFamily="34" charset="0"/>
                          <a:ea typeface="Calibri" panose="020F0502020204030204" pitchFamily="34" charset="0"/>
                          <a:cs typeface="Times New Roman" panose="02020603050405020304" pitchFamily="18" charset="0"/>
                        </a:rPr>
                        <a:t>23</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nSpc>
                          <a:spcPct val="107000"/>
                        </a:lnSpc>
                        <a:spcAft>
                          <a:spcPts val="0"/>
                        </a:spcAft>
                        <a:buNone/>
                      </a:pPr>
                      <a:r>
                        <a:rPr lang="tr-TR" sz="1600">
                          <a:effectLst/>
                          <a:latin typeface="Calibri" panose="020F0502020204030204" pitchFamily="34" charset="0"/>
                          <a:ea typeface="Calibri" panose="020F0502020204030204" pitchFamily="34" charset="0"/>
                          <a:cs typeface="Times New Roman" panose="02020603050405020304" pitchFamily="18" charset="0"/>
                          <a:sym typeface="+mn-ea"/>
                        </a:rPr>
                        <a:t>15-17 Aralık </a:t>
                      </a:r>
                      <a:endParaRPr lang="tr-TR" sz="1600">
                        <a:effectLst/>
                        <a:latin typeface="Calibri" panose="020F0502020204030204" pitchFamily="34" charset="0"/>
                        <a:ea typeface="Calibri" panose="020F0502020204030204" pitchFamily="34" charset="0"/>
                        <a:cs typeface="Times New Roman" panose="02020603050405020304" pitchFamily="18" charset="0"/>
                        <a:sym typeface="+mn-ea"/>
                      </a:endParaRPr>
                    </a:p>
                  </a:txBody>
                  <a:tcPr marL="68580" marR="68580" marT="0" marB="0"/>
                </a:tc>
                <a:tc>
                  <a:txBody>
                    <a:bodyPr/>
                    <a:p>
                      <a:pPr>
                        <a:lnSpc>
                          <a:spcPct val="107000"/>
                        </a:lnSpc>
                        <a:spcAft>
                          <a:spcPts val="0"/>
                        </a:spcAft>
                        <a:buNone/>
                      </a:pPr>
                      <a:r>
                        <a:rPr lang="tr-TR" sz="1600">
                          <a:effectLst/>
                          <a:latin typeface="Calibri" panose="020F0502020204030204" pitchFamily="34" charset="0"/>
                          <a:ea typeface="Calibri" panose="020F0502020204030204" pitchFamily="34" charset="0"/>
                          <a:cs typeface="Times New Roman" panose="02020603050405020304" pitchFamily="18" charset="0"/>
                        </a:rPr>
                        <a:t>TÜKD Antalya Şubeler Toplantısı ve Tüzük Çalıştayı</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buNone/>
                      </a:pPr>
                      <a:r>
                        <a:rPr lang="tr-TR" sz="1600">
                          <a:effectLst/>
                          <a:latin typeface="Calibri" panose="020F0502020204030204" pitchFamily="34" charset="0"/>
                          <a:ea typeface="Calibri" panose="020F0502020204030204" pitchFamily="34" charset="0"/>
                          <a:cs typeface="Times New Roman" panose="02020603050405020304" pitchFamily="18" charset="0"/>
                        </a:rPr>
                        <a:t>74. Kuruluş Yıldönümü Gala Yemeği</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nSpc>
                          <a:spcPct val="107000"/>
                        </a:lnSpc>
                        <a:spcAft>
                          <a:spcPts val="0"/>
                        </a:spcAft>
                        <a:buNone/>
                      </a:pPr>
                      <a:r>
                        <a:rPr lang="tr-TR" sz="1600" dirty="0">
                          <a:effectLst/>
                          <a:latin typeface="Calibri" panose="020F0502020204030204" pitchFamily="34" charset="0"/>
                          <a:ea typeface="Calibri" panose="020F0502020204030204" pitchFamily="34" charset="0"/>
                          <a:cs typeface="Times New Roman" panose="02020603050405020304" pitchFamily="18" charset="0"/>
                        </a:rPr>
                        <a:t>Porto Bello Oteli</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nSpc>
                          <a:spcPct val="107000"/>
                        </a:lnSpc>
                        <a:spcAft>
                          <a:spcPts val="0"/>
                        </a:spcAft>
                        <a:buNone/>
                      </a:pPr>
                      <a:r>
                        <a:rPr lang="tr-TR" sz="1600" dirty="0">
                          <a:effectLst/>
                          <a:latin typeface="Calibri" panose="020F0502020204030204" pitchFamily="34" charset="0"/>
                          <a:ea typeface="Calibri" panose="020F0502020204030204" pitchFamily="34" charset="0"/>
                          <a:cs typeface="Times New Roman" panose="02020603050405020304" pitchFamily="18" charset="0"/>
                        </a:rPr>
                        <a:t>TÜKDGMYK,  Şube Başkanları ve üyeler </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nSpc>
                          <a:spcPct val="107000"/>
                        </a:lnSpc>
                        <a:spcAft>
                          <a:spcPts val="0"/>
                        </a:spcAft>
                        <a:buNone/>
                      </a:pPr>
                      <a:r>
                        <a:rPr lang="tr-TR" sz="1600" dirty="0">
                          <a:effectLst/>
                          <a:latin typeface="Calibri" panose="020F0502020204030204" pitchFamily="34" charset="0"/>
                          <a:ea typeface="Calibri" panose="020F0502020204030204" pitchFamily="34" charset="0"/>
                          <a:cs typeface="Times New Roman" panose="02020603050405020304" pitchFamily="18" charset="0"/>
                        </a:rPr>
                        <a:t>60</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838200" y="516255"/>
            <a:ext cx="10515600" cy="817880"/>
          </a:xfrm>
        </p:spPr>
        <p:txBody>
          <a:bodyPr>
            <a:normAutofit fontScale="90000"/>
          </a:bodyPr>
          <a:p>
            <a:pPr algn="ctr"/>
            <a:r>
              <a:rPr lang="tr-TR" altLang="en-US" sz="4000" b="1">
                <a:solidFill>
                  <a:schemeClr val="accent1"/>
                </a:solidFill>
              </a:rPr>
              <a:t> </a:t>
            </a:r>
            <a:r>
              <a:rPr lang="tr-TR" altLang="en-US" sz="4445" b="1">
                <a:solidFill>
                  <a:schemeClr val="accent1"/>
                </a:solidFill>
              </a:rPr>
              <a:t>HAYATA GEÇİRDİĞİMİZ PROJELER</a:t>
            </a:r>
            <a:br>
              <a:rPr lang="tr-TR" altLang="en-US" sz="4445">
                <a:solidFill>
                  <a:schemeClr val="accent1"/>
                </a:solidFill>
              </a:rPr>
            </a:br>
            <a:endParaRPr lang="tr-TR" altLang="en-US" sz="4445"/>
          </a:p>
        </p:txBody>
      </p:sp>
      <p:graphicFrame>
        <p:nvGraphicFramePr>
          <p:cNvPr id="9" name="Content Placeholder 8"/>
          <p:cNvGraphicFramePr/>
          <p:nvPr>
            <p:ph idx="1"/>
          </p:nvPr>
        </p:nvGraphicFramePr>
        <p:xfrm>
          <a:off x="720090" y="1064260"/>
          <a:ext cx="11002010" cy="5730240"/>
        </p:xfrm>
        <a:graphic>
          <a:graphicData uri="http://schemas.openxmlformats.org/drawingml/2006/table">
            <a:tbl>
              <a:tblPr firstRow="1" bandRow="1">
                <a:tableStyleId>{5C22544A-7EE6-4342-B048-85BDC9FD1C3A}</a:tableStyleId>
              </a:tblPr>
              <a:tblGrid>
                <a:gridCol w="2060575"/>
                <a:gridCol w="5905500"/>
                <a:gridCol w="1800225"/>
                <a:gridCol w="1235710"/>
              </a:tblGrid>
              <a:tr h="758825">
                <a:tc>
                  <a:txBody>
                    <a:bodyPr/>
                    <a:p>
                      <a:pPr>
                        <a:buNone/>
                      </a:pPr>
                      <a:r>
                        <a:rPr lang="tr-TR" altLang="en-US"/>
                        <a:t>PROJE ADI</a:t>
                      </a:r>
                      <a:endParaRPr lang="tr-TR" altLang="en-US"/>
                    </a:p>
                  </a:txBody>
                  <a:tcPr/>
                </a:tc>
                <a:tc>
                  <a:txBody>
                    <a:bodyPr/>
                    <a:p>
                      <a:pPr>
                        <a:buNone/>
                      </a:pPr>
                      <a:r>
                        <a:rPr lang="tr-TR" altLang="en-US"/>
                        <a:t>PROJE AMACI</a:t>
                      </a:r>
                      <a:endParaRPr lang="tr-TR" altLang="en-US"/>
                    </a:p>
                  </a:txBody>
                  <a:tcPr/>
                </a:tc>
                <a:tc>
                  <a:txBody>
                    <a:bodyPr/>
                    <a:p>
                      <a:pPr>
                        <a:buNone/>
                      </a:pPr>
                      <a:r>
                        <a:rPr lang="tr-TR" altLang="en-US"/>
                        <a:t>ORTAKLAR (VARSA)</a:t>
                      </a:r>
                      <a:endParaRPr lang="tr-TR" altLang="en-US"/>
                    </a:p>
                  </a:txBody>
                  <a:tcPr/>
                </a:tc>
                <a:tc>
                  <a:txBody>
                    <a:bodyPr/>
                    <a:p>
                      <a:pPr>
                        <a:buNone/>
                      </a:pPr>
                      <a:r>
                        <a:rPr lang="tr-TR" altLang="en-US"/>
                        <a:t>PROJE SÜRESİ</a:t>
                      </a:r>
                      <a:endParaRPr lang="tr-TR" altLang="en-US"/>
                    </a:p>
                  </a:txBody>
                  <a:tcPr/>
                </a:tc>
              </a:tr>
              <a:tr h="1849120">
                <a:tc>
                  <a:txBody>
                    <a:bodyPr/>
                    <a:p>
                      <a:pPr>
                        <a:buNone/>
                      </a:pPr>
                      <a:r>
                        <a:rPr lang="en-US" sz="1600" b="1"/>
                        <a:t>Antalya’da Medya Dilini Dönüştürüyoruz Projesi </a:t>
                      </a:r>
                      <a:endParaRPr lang="en-US" sz="1600" b="1"/>
                    </a:p>
                  </a:txBody>
                  <a:tcPr/>
                </a:tc>
                <a:tc>
                  <a:txBody>
                    <a:bodyPr/>
                    <a:p>
                      <a:pPr>
                        <a:buNone/>
                      </a:pPr>
                      <a:r>
                        <a:rPr lang="en-US" sz="1400"/>
                        <a:t>Projenin amacı toplumsal cinsiyet eşitsizliklerinin, kadına yönelik haberlerde medya araçları ve ürünleri aracılığı ile tekrar tekrar üretilmesine dur diyebilmek için Antalya’daki medya mensuplarının ve iletişim programları öğrencilerinin kullandıkları medya dilini eşitlikçi bir biçimde dönüştürmelerine yardımcı olacak bir dizi eğitsel faaliyet programlamak; hareketin bağlı kalacağı temel değer ve ilkeleri bir rehber doküman içinde yayımlayarak program katılımcılarını bu hareketin uzun vadeli savunucuları arasına katmaktır. </a:t>
                      </a:r>
                      <a:endParaRPr lang="en-US" sz="1400"/>
                    </a:p>
                  </a:txBody>
                  <a:tcPr/>
                </a:tc>
                <a:tc>
                  <a:txBody>
                    <a:bodyPr/>
                    <a:p>
                      <a:pPr>
                        <a:buNone/>
                      </a:pPr>
                      <a:r>
                        <a:rPr lang="tr-TR" altLang="en-US" sz="1400"/>
                        <a:t>Antalya Gazeteciler Cemiyeti, </a:t>
                      </a:r>
                      <a:endParaRPr lang="tr-TR" altLang="en-US" sz="1400"/>
                    </a:p>
                    <a:p>
                      <a:pPr>
                        <a:buNone/>
                      </a:pPr>
                      <a:r>
                        <a:rPr lang="tr-TR" altLang="en-US" sz="1400"/>
                        <a:t>Akd. Ü. İletişim Fakültesi </a:t>
                      </a:r>
                      <a:endParaRPr lang="tr-TR" altLang="en-US" sz="1400"/>
                    </a:p>
                  </a:txBody>
                  <a:tcPr/>
                </a:tc>
                <a:tc>
                  <a:txBody>
                    <a:bodyPr/>
                    <a:p>
                      <a:pPr>
                        <a:buNone/>
                      </a:pPr>
                      <a:r>
                        <a:rPr lang="en-US" sz="1400">
                          <a:sym typeface="+mn-ea"/>
                        </a:rPr>
                        <a:t>8 Mart 2022</a:t>
                      </a:r>
                      <a:r>
                        <a:rPr lang="tr-TR" altLang="en-US" sz="1400">
                          <a:sym typeface="+mn-ea"/>
                        </a:rPr>
                        <a:t>- </a:t>
                      </a:r>
                      <a:endParaRPr lang="tr-TR" altLang="en-US" sz="1400">
                        <a:sym typeface="+mn-ea"/>
                      </a:endParaRPr>
                    </a:p>
                    <a:p>
                      <a:pPr>
                        <a:buNone/>
                      </a:pPr>
                      <a:r>
                        <a:rPr lang="tr-TR" altLang="en-US" sz="1400">
                          <a:sym typeface="+mn-ea"/>
                        </a:rPr>
                        <a:t>25 Kasım 2022</a:t>
                      </a:r>
                      <a:endParaRPr lang="en-US" sz="1400"/>
                    </a:p>
                    <a:p>
                      <a:pPr>
                        <a:buNone/>
                      </a:pPr>
                      <a:endParaRPr lang="en-US" sz="1400"/>
                    </a:p>
                  </a:txBody>
                  <a:tcPr/>
                </a:tc>
              </a:tr>
              <a:tr h="798195">
                <a:tc>
                  <a:txBody>
                    <a:bodyPr/>
                    <a:p>
                      <a:pPr>
                        <a:buNone/>
                      </a:pPr>
                      <a:r>
                        <a:rPr lang="tr-TR" altLang="en-US" sz="1600" b="1"/>
                        <a:t>11 Ekim Dünya Kız Çocukları Günü Farkındalık Projesi </a:t>
                      </a:r>
                      <a:endParaRPr lang="tr-TR" altLang="en-US" sz="1600" b="1"/>
                    </a:p>
                  </a:txBody>
                  <a:tcPr/>
                </a:tc>
                <a:tc>
                  <a:txBody>
                    <a:bodyPr/>
                    <a:p>
                      <a:pPr>
                        <a:buNone/>
                      </a:pPr>
                      <a:r>
                        <a:rPr lang="tr-TR" altLang="en-US" sz="1400"/>
                        <a:t>Her yıl bir okulda kız çocuklarına yönelik Şiir, resim ve Kompozisyon yarışması düzenleyerek 11 Ekim’de Ödül Törenini farkındalık geliştirme fırsatı olarak değerlendirmek.</a:t>
                      </a:r>
                      <a:endParaRPr lang="tr-TR" altLang="en-US" sz="1400"/>
                    </a:p>
                  </a:txBody>
                  <a:tcPr/>
                </a:tc>
                <a:tc>
                  <a:txBody>
                    <a:bodyPr/>
                    <a:p>
                      <a:pPr>
                        <a:buNone/>
                      </a:pPr>
                      <a:r>
                        <a:rPr lang="tr-TR" altLang="en-US" sz="1400"/>
                        <a:t>İnönü Ortaokulu</a:t>
                      </a:r>
                      <a:endParaRPr lang="tr-TR" altLang="en-US" sz="1400"/>
                    </a:p>
                    <a:p>
                      <a:pPr>
                        <a:buNone/>
                      </a:pPr>
                      <a:r>
                        <a:rPr lang="tr-TR" altLang="en-US" sz="1400"/>
                        <a:t>Ali Rıza Altıntaş ortaokulu</a:t>
                      </a:r>
                      <a:endParaRPr lang="tr-TR" altLang="en-US" sz="1400"/>
                    </a:p>
                  </a:txBody>
                  <a:tcPr/>
                </a:tc>
                <a:tc>
                  <a:txBody>
                    <a:bodyPr/>
                    <a:p>
                      <a:pPr>
                        <a:buNone/>
                      </a:pPr>
                      <a:r>
                        <a:rPr lang="tr-TR" altLang="en-US" sz="1400"/>
                        <a:t>11 Ekim 2022</a:t>
                      </a:r>
                      <a:endParaRPr lang="tr-TR" altLang="en-US" sz="1400"/>
                    </a:p>
                    <a:p>
                      <a:pPr>
                        <a:buNone/>
                      </a:pPr>
                      <a:r>
                        <a:rPr lang="tr-TR" altLang="en-US" sz="1400"/>
                        <a:t>11 Ekim 2023</a:t>
                      </a:r>
                      <a:endParaRPr lang="tr-TR" altLang="en-US" sz="1400"/>
                    </a:p>
                  </a:txBody>
                  <a:tcPr/>
                </a:tc>
              </a:tr>
              <a:tr h="1191260">
                <a:tc>
                  <a:txBody>
                    <a:bodyPr/>
                    <a:p>
                      <a:pPr>
                        <a:buNone/>
                      </a:pPr>
                      <a:r>
                        <a:rPr lang="en-US" sz="1600" b="1"/>
                        <a:t>Kadın Yoksulluğu Araştırma ve İzleme Projesi</a:t>
                      </a:r>
                      <a:endParaRPr lang="en-US" sz="1600" b="1"/>
                    </a:p>
                    <a:p>
                      <a:pPr>
                        <a:buNone/>
                      </a:pPr>
                      <a:endParaRPr lang="en-US" sz="1600" b="1"/>
                    </a:p>
                  </a:txBody>
                  <a:tcPr/>
                </a:tc>
                <a:tc>
                  <a:txBody>
                    <a:bodyPr/>
                    <a:p>
                      <a:pPr>
                        <a:buNone/>
                      </a:pPr>
                      <a:r>
                        <a:rPr lang="en-US" sz="1400"/>
                        <a:t>Bu </a:t>
                      </a:r>
                      <a:r>
                        <a:rPr lang="tr-TR" altLang="en-US" sz="1400"/>
                        <a:t>projenin</a:t>
                      </a:r>
                      <a:r>
                        <a:rPr lang="en-US" sz="1400"/>
                        <a:t> amacı, Antalya’da kadın yoksulluğu üzerine güncel çalışmaları olan akademisyenler ile kadınlara hizmet veren kamu kurumları, yerel yönetimler ve sivil toplum kuruluşlarını bir araya getirerek kadın yoksulluğunun çok yönlü tartışılmasını, kurumlara düşen görevlerin gözden geçirilmesini ve yenilikçi çözüm yolları ile politikaların araştırılmasını sağlamaktır. </a:t>
                      </a:r>
                      <a:endParaRPr lang="en-US" sz="1400"/>
                    </a:p>
                  </a:txBody>
                  <a:tcPr/>
                </a:tc>
                <a:tc>
                  <a:txBody>
                    <a:bodyPr/>
                    <a:p>
                      <a:pPr>
                        <a:buNone/>
                      </a:pPr>
                      <a:r>
                        <a:rPr lang="tr-TR" altLang="en-US" sz="1400"/>
                        <a:t>Akdeniz Üniversitesi</a:t>
                      </a:r>
                      <a:endParaRPr lang="tr-TR" altLang="en-US" sz="1400"/>
                    </a:p>
                    <a:p>
                      <a:pPr>
                        <a:buNone/>
                      </a:pPr>
                      <a:r>
                        <a:rPr lang="tr-TR" altLang="en-US" sz="1400"/>
                        <a:t>TOBB Antalya KGK</a:t>
                      </a:r>
                      <a:endParaRPr lang="tr-TR" altLang="en-US" sz="1400"/>
                    </a:p>
                  </a:txBody>
                  <a:tcPr/>
                </a:tc>
                <a:tc>
                  <a:txBody>
                    <a:bodyPr/>
                    <a:p>
                      <a:pPr>
                        <a:buNone/>
                      </a:pPr>
                      <a:r>
                        <a:rPr lang="tr-TR" altLang="en-US" sz="1400"/>
                        <a:t>10 Mart 2023</a:t>
                      </a:r>
                      <a:endParaRPr lang="tr-TR" altLang="en-US" sz="1400"/>
                    </a:p>
                    <a:p>
                      <a:pPr>
                        <a:buNone/>
                      </a:pPr>
                      <a:r>
                        <a:rPr lang="tr-TR" altLang="en-US" sz="1400"/>
                        <a:t>30 Eylül 2023</a:t>
                      </a:r>
                      <a:endParaRPr lang="tr-TR" altLang="en-US" sz="1400"/>
                    </a:p>
                  </a:txBody>
                  <a:tcPr/>
                </a:tc>
              </a:tr>
              <a:tr h="1132840">
                <a:tc>
                  <a:txBody>
                    <a:bodyPr/>
                    <a:p>
                      <a:pPr>
                        <a:buNone/>
                      </a:pPr>
                      <a:r>
                        <a:rPr lang="en-US" sz="1600" b="1">
                          <a:sym typeface="+mn-ea"/>
                        </a:rPr>
                        <a:t>Y</a:t>
                      </a:r>
                      <a:r>
                        <a:rPr lang="tr-TR" altLang="en-US" sz="1600" b="1">
                          <a:sym typeface="+mn-ea"/>
                        </a:rPr>
                        <a:t>erli </a:t>
                      </a:r>
                      <a:r>
                        <a:rPr lang="en-US" sz="1600" b="1">
                          <a:sym typeface="+mn-ea"/>
                        </a:rPr>
                        <a:t>T</a:t>
                      </a:r>
                      <a:r>
                        <a:rPr lang="tr-TR" altLang="en-US" sz="1600" b="1">
                          <a:sym typeface="+mn-ea"/>
                        </a:rPr>
                        <a:t>elevizyon</a:t>
                      </a:r>
                      <a:r>
                        <a:rPr lang="en-US" sz="1600" b="1">
                          <a:sym typeface="+mn-ea"/>
                        </a:rPr>
                        <a:t> D</a:t>
                      </a:r>
                      <a:r>
                        <a:rPr lang="tr-TR" altLang="en-US" sz="1600" b="1">
                          <a:sym typeface="+mn-ea"/>
                        </a:rPr>
                        <a:t>izilerinin</a:t>
                      </a:r>
                      <a:r>
                        <a:rPr lang="en-US" sz="1600" b="1">
                          <a:sym typeface="+mn-ea"/>
                        </a:rPr>
                        <a:t> T</a:t>
                      </a:r>
                      <a:r>
                        <a:rPr lang="tr-TR" altLang="en-US" sz="1600" b="1">
                          <a:sym typeface="+mn-ea"/>
                        </a:rPr>
                        <a:t>oplumsal </a:t>
                      </a:r>
                      <a:r>
                        <a:rPr lang="en-US" sz="1600" b="1">
                          <a:sym typeface="+mn-ea"/>
                        </a:rPr>
                        <a:t> C</a:t>
                      </a:r>
                      <a:r>
                        <a:rPr lang="tr-TR" altLang="en-US" sz="1600" b="1">
                          <a:sym typeface="+mn-ea"/>
                        </a:rPr>
                        <a:t>insiyet</a:t>
                      </a:r>
                      <a:r>
                        <a:rPr lang="en-US" sz="1600" b="1">
                          <a:sym typeface="+mn-ea"/>
                        </a:rPr>
                        <a:t> </a:t>
                      </a:r>
                      <a:r>
                        <a:rPr lang="tr-TR" altLang="en-US" sz="1600" b="1">
                          <a:sym typeface="+mn-ea"/>
                        </a:rPr>
                        <a:t>ve</a:t>
                      </a:r>
                      <a:r>
                        <a:rPr lang="en-US" sz="1600" b="1">
                          <a:sym typeface="+mn-ea"/>
                        </a:rPr>
                        <a:t> Ş</a:t>
                      </a:r>
                      <a:r>
                        <a:rPr lang="tr-TR" altLang="en-US" sz="1600" b="1">
                          <a:sym typeface="+mn-ea"/>
                        </a:rPr>
                        <a:t>iddet</a:t>
                      </a:r>
                      <a:r>
                        <a:rPr lang="en-US" sz="1600" b="1">
                          <a:sym typeface="+mn-ea"/>
                        </a:rPr>
                        <a:t> </a:t>
                      </a:r>
                      <a:r>
                        <a:rPr lang="tr-TR" altLang="en-US" sz="1600" b="1">
                          <a:sym typeface="+mn-ea"/>
                        </a:rPr>
                        <a:t>İçeriği İnceleme</a:t>
                      </a:r>
                      <a:r>
                        <a:rPr lang="tr-TR" altLang="en-US" sz="1400">
                          <a:sym typeface="+mn-ea"/>
                        </a:rPr>
                        <a:t> </a:t>
                      </a:r>
                      <a:endParaRPr lang="tr-TR" altLang="en-US" sz="1400">
                        <a:sym typeface="+mn-ea"/>
                      </a:endParaRPr>
                    </a:p>
                  </a:txBody>
                  <a:tcPr/>
                </a:tc>
                <a:tc>
                  <a:txBody>
                    <a:bodyPr/>
                    <a:p>
                      <a:pPr>
                        <a:buNone/>
                      </a:pPr>
                      <a:r>
                        <a:rPr lang="en-US" sz="1400"/>
                        <a:t>Bu </a:t>
                      </a:r>
                      <a:r>
                        <a:rPr lang="tr-TR" altLang="en-US" sz="1400"/>
                        <a:t>projenin</a:t>
                      </a:r>
                      <a:r>
                        <a:rPr lang="en-US" sz="1400"/>
                        <a:t> amacı,  ana akım televizyon kanallarında yayınlanan yüksek seyretme oranlı (yüksek reyting alan) yerli dizilerde yansıtılan toplumsal cinsiyet yaklaşımının özelliklerini ve şiddet sahnelerinin türlerine göre sıklığını belirlemek</a:t>
                      </a:r>
                      <a:r>
                        <a:rPr lang="tr-TR" altLang="en-US" sz="1400"/>
                        <a:t> ve kamuoyunda farkındalık oluşturmaktır. </a:t>
                      </a:r>
                      <a:endParaRPr lang="tr-TR" altLang="en-US" sz="1400"/>
                    </a:p>
                  </a:txBody>
                  <a:tcPr/>
                </a:tc>
                <a:tc>
                  <a:txBody>
                    <a:bodyPr/>
                    <a:p>
                      <a:pPr>
                        <a:buNone/>
                      </a:pPr>
                      <a:r>
                        <a:rPr lang="tr-TR" altLang="en-US" sz="1400"/>
                        <a:t>Antalya’dan 26 STK</a:t>
                      </a:r>
                      <a:endParaRPr lang="tr-TR" altLang="en-US" sz="1400"/>
                    </a:p>
                  </a:txBody>
                  <a:tcPr/>
                </a:tc>
                <a:tc>
                  <a:txBody>
                    <a:bodyPr/>
                    <a:p>
                      <a:pPr>
                        <a:buNone/>
                      </a:pPr>
                      <a:r>
                        <a:rPr lang="tr-TR" altLang="en-US" sz="1400"/>
                        <a:t>Temmuz 2023- 27 Kasım 2023</a:t>
                      </a:r>
                      <a:endParaRPr lang="tr-TR" altLang="en-US" sz="1400"/>
                    </a:p>
                  </a:txBody>
                  <a:tcPr/>
                </a:tc>
              </a:tr>
            </a:tbl>
          </a:graphicData>
        </a:graphic>
      </p:graphicFrame>
    </p:spTree>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Devre</Template>
  <TotalTime>0</TotalTime>
  <Words>11164</Words>
  <Application>WPS Presentation</Application>
  <PresentationFormat>Geniş ekran</PresentationFormat>
  <Paragraphs>996</Paragraphs>
  <Slides>15</Slides>
  <Notes>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15</vt:i4>
      </vt:variant>
    </vt:vector>
  </HeadingPairs>
  <TitlesOfParts>
    <vt:vector size="24" baseType="lpstr">
      <vt:lpstr>Arial</vt:lpstr>
      <vt:lpstr>SimSun</vt:lpstr>
      <vt:lpstr>Wingdings</vt:lpstr>
      <vt:lpstr>Calibri</vt:lpstr>
      <vt:lpstr>Times New Roman</vt:lpstr>
      <vt:lpstr>Calibri Light</vt:lpstr>
      <vt:lpstr>Microsoft YaHei</vt:lpstr>
      <vt:lpstr>Arial Unicode MS</vt:lpstr>
      <vt:lpstr>Office Teması</vt:lpstr>
      <vt:lpstr>    TÜRK ÜNİVERSİTELİ KADINLAR DERNEĞİ ANTALYA ŞUBESİ  36. KURULUŞ YILDÖNÜMÜ 27 OCAK 2024 </vt:lpstr>
      <vt:lpstr>ŞUBEMİZİN GELİŞİM VERİLERİ   </vt:lpstr>
      <vt:lpstr>  DÜZENLEDİĞİMİZ EĞİTİM FAALİYETLERİ   </vt:lpstr>
      <vt:lpstr>DÜZENLEDİĞİMİZ EĞİTİM FAALİYETLERİ  </vt:lpstr>
      <vt:lpstr> DÜZENLEDİĞİMİZ EĞİTİM FAALİYETLERİ  (OCAK 2022 –OCAK 2024)  </vt:lpstr>
      <vt:lpstr>DÜZENLEDİĞİMİZ SOSYAL VE KÜLTÜREL FAALİYETLER  </vt:lpstr>
      <vt:lpstr>DÜZENLEDİĞİMİZ SOSYAL VE KÜLTÜREL FAALİYETLER   </vt:lpstr>
      <vt:lpstr>DÜZENLEDİĞİMİZ SOSYAL VE KÜLTÜREL FAALİYETLER   </vt:lpstr>
      <vt:lpstr> HAYATA GEÇİRDİĞİMİZ PROJELER </vt:lpstr>
      <vt:lpstr>GERÇEKLEŞTİRDİĞİMİZ PROJE FAALİYETLERİ  </vt:lpstr>
      <vt:lpstr>GERÇEKLEŞTİRDİĞİMİZ YAYINLAR </vt:lpstr>
      <vt:lpstr>2024 	YILI   DEVAM EDEN PROJELERİMİZ</vt:lpstr>
      <vt:lpstr>2024 	YILI   YILDIZ PROJELERİMİZ</vt:lpstr>
      <vt:lpstr>TEŞEKKÜRLERİM</vt:lpstr>
      <vt:lpstr>HEP BİRLİKTE DAHA GÜZEL ÇALIŞMALAR YAPMAYI DİLİYOR  DİNLEDİĞİNİZ İÇİN TEŞEKKÜR EDİYORUM</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TÜRK ÜNİVERSİTELİ KADINLAR DERNEĞİ  …. ŞUBESİ  OCAK 2019 –NİSAN 2020  FAALİYET RAPORU</dc:title>
  <dc:creator>HP</dc:creator>
  <cp:lastModifiedBy>tukd antalya</cp:lastModifiedBy>
  <cp:revision>28</cp:revision>
  <dcterms:created xsi:type="dcterms:W3CDTF">2020-03-12T19:17:00Z</dcterms:created>
  <dcterms:modified xsi:type="dcterms:W3CDTF">2024-08-26T15:05:12Z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1451D6AF3B2E43379E3F9FBD59E37F85_13</vt:lpwstr>
  </property>
  <property fmtid="{D5CDD505-2E9C-101B-9397-08002B2CF9AE}" pid="3" name="KSOProductBuildVer">
    <vt:lpwstr>1033-12.2.0.17562</vt:lpwstr>
  </property>
</Properties>
</file>